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3" r:id="rId1"/>
  </p:sldMasterIdLst>
  <p:sldIdLst>
    <p:sldId id="256" r:id="rId2"/>
    <p:sldId id="257" r:id="rId3"/>
    <p:sldId id="280" r:id="rId4"/>
    <p:sldId id="258" r:id="rId5"/>
    <p:sldId id="259" r:id="rId6"/>
    <p:sldId id="260" r:id="rId7"/>
    <p:sldId id="261" r:id="rId8"/>
    <p:sldId id="262" r:id="rId9"/>
    <p:sldId id="263" r:id="rId10"/>
    <p:sldId id="264" r:id="rId11"/>
    <p:sldId id="265" r:id="rId12"/>
    <p:sldId id="266" r:id="rId13"/>
    <p:sldId id="267" r:id="rId14"/>
    <p:sldId id="281" r:id="rId15"/>
    <p:sldId id="268" r:id="rId16"/>
    <p:sldId id="271" r:id="rId17"/>
    <p:sldId id="269" r:id="rId18"/>
    <p:sldId id="270" r:id="rId19"/>
    <p:sldId id="285" r:id="rId20"/>
    <p:sldId id="272" r:id="rId21"/>
    <p:sldId id="273" r:id="rId22"/>
    <p:sldId id="274" r:id="rId23"/>
    <p:sldId id="282" r:id="rId24"/>
    <p:sldId id="275" r:id="rId25"/>
    <p:sldId id="276" r:id="rId26"/>
    <p:sldId id="277" r:id="rId27"/>
    <p:sldId id="278" r:id="rId28"/>
    <p:sldId id="283" r:id="rId29"/>
    <p:sldId id="284" r:id="rId30"/>
    <p:sldId id="279" r:id="rId31"/>
  </p:sldIdLst>
  <p:sldSz cx="9144000" cy="6858000" type="screen4x3"/>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3" d="100"/>
          <a:sy n="83" d="100"/>
        </p:scale>
        <p:origin x="-1360"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nb-NO"/>
          </a:p>
        </p:txBody>
      </p:sp>
      <p:sp>
        <p:nvSpPr>
          <p:cNvPr id="4" name="Date Placeholder 3"/>
          <p:cNvSpPr>
            <a:spLocks noGrp="1"/>
          </p:cNvSpPr>
          <p:nvPr>
            <p:ph type="dt" sz="half" idx="10"/>
          </p:nvPr>
        </p:nvSpPr>
        <p:spPr/>
        <p:txBody>
          <a:bodyPr/>
          <a:lstStyle/>
          <a:p>
            <a:fld id="{70AF3527-3375-2B48-A452-983EA06FE4F0}" type="datetimeFigureOut">
              <a:rPr lang="nb-NO" smtClean="0"/>
              <a:t>12/7/11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70AF3527-3375-2B48-A452-983EA06FE4F0}" type="datetimeFigureOut">
              <a:rPr lang="nb-NO" smtClean="0"/>
              <a:t>12/7/11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70AF3527-3375-2B48-A452-983EA06FE4F0}" type="datetimeFigureOut">
              <a:rPr lang="nb-NO" smtClean="0"/>
              <a:t>12/7/11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4"/>
          <p:cNvSpPr>
            <a:spLocks noGrp="1"/>
          </p:cNvSpPr>
          <p:nvPr>
            <p:ph type="dt" sz="half" idx="10"/>
          </p:nvPr>
        </p:nvSpPr>
        <p:spPr/>
        <p:txBody>
          <a:bodyPr/>
          <a:lstStyle/>
          <a:p>
            <a:fld id="{70AF3527-3375-2B48-A452-983EA06FE4F0}" type="datetimeFigureOut">
              <a:rPr lang="nb-NO" smtClean="0"/>
              <a:t>12/7/11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6"/>
          <p:cNvSpPr>
            <a:spLocks noGrp="1"/>
          </p:cNvSpPr>
          <p:nvPr>
            <p:ph type="dt" sz="half" idx="10"/>
          </p:nvPr>
        </p:nvSpPr>
        <p:spPr/>
        <p:txBody>
          <a:bodyPr/>
          <a:lstStyle/>
          <a:p>
            <a:fld id="{70AF3527-3375-2B48-A452-983EA06FE4F0}" type="datetimeFigureOut">
              <a:rPr lang="nb-NO" smtClean="0"/>
              <a:t>12/7/11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2"/>
          <p:cNvSpPr>
            <a:spLocks noGrp="1"/>
          </p:cNvSpPr>
          <p:nvPr>
            <p:ph type="dt" sz="half" idx="10"/>
          </p:nvPr>
        </p:nvSpPr>
        <p:spPr/>
        <p:txBody>
          <a:bodyPr/>
          <a:lstStyle/>
          <a:p>
            <a:fld id="{70AF3527-3375-2B48-A452-983EA06FE4F0}" type="datetimeFigureOut">
              <a:rPr lang="nb-NO" smtClean="0"/>
              <a:t>12/7/11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F3527-3375-2B48-A452-983EA06FE4F0}" type="datetimeFigureOut">
              <a:rPr lang="nb-NO" smtClean="0"/>
              <a:t>12/7/11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70AF3527-3375-2B48-A452-983EA06FE4F0}" type="datetimeFigureOut">
              <a:rPr lang="nb-NO" smtClean="0"/>
              <a:t>12/7/11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70AF3527-3375-2B48-A452-983EA06FE4F0}" type="datetimeFigureOut">
              <a:rPr lang="nb-NO" smtClean="0"/>
              <a:t>12/7/11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70AF3527-3375-2B48-A452-983EA06FE4F0}" type="datetimeFigureOut">
              <a:rPr lang="nb-NO" smtClean="0"/>
              <a:t>12/7/11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70AF3527-3375-2B48-A452-983EA06FE4F0}" type="datetimeFigureOut">
              <a:rPr lang="nb-NO" smtClean="0"/>
              <a:t>12/7/11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655C5BF-990D-6C42-8B50-B96686D660FB}" type="slidenum">
              <a:rPr lang="nb-NO" smtClean="0"/>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F3527-3375-2B48-A452-983EA06FE4F0}" type="datetimeFigureOut">
              <a:rPr lang="nb-NO" smtClean="0"/>
              <a:t>12/7/11</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5C5BF-990D-6C42-8B50-B96686D660FB}"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file://localhost/Users/allanhovda/Downloads/Allan%20Hovda.doc" TargetMode="External"/><Relationship Id="rId4" Type="http://schemas.openxmlformats.org/officeDocument/2006/relationships/hyperlink" Target="file://localhost/Users/allanhovda/Downloads/Allan%20Hovda-1.xls" TargetMode="External"/><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hyperlink" Target="http://triallan.com/2011/05/04/testing-time-vo2-maks-og-laktat-pa-l%C3%B8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iallan.com/2011/09/24/mine-treningsmetoder-del-1-intensitetsstyri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iallan.com/2011/10/16/mine-treningsmetoder-del-2-variasj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iallan.com/2011/02/26/styrketrening-for-triathleter/" TargetMode="External"/><Relationship Id="rId3"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ricoach.co.uk/"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elsedirektoratet.no/vp/multimedia/archive/00001/IS-1132_1682a.pdf" TargetMode="External"/><Relationship Id="rId3" Type="http://schemas.openxmlformats.org/officeDocument/2006/relationships/image" Target="../media/image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iallan.com/2011/11/18/back-to-basic-med-svommingen/" TargetMode="External"/><Relationship Id="rId3"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uTmT2gkWUgk" TargetMode="External"/><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hyperlink" Target="http://triathloner.wordpress.com/triathlontrenin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92475"/>
            <a:ext cx="7772400" cy="1470025"/>
          </a:xfrm>
        </p:spPr>
        <p:txBody>
          <a:bodyPr/>
          <a:lstStyle/>
          <a:p>
            <a:r>
              <a:rPr lang="nb-NO" dirty="0" smtClean="0"/>
              <a:t>Foredrag om </a:t>
            </a:r>
            <a:r>
              <a:rPr lang="nb-NO" dirty="0" err="1" smtClean="0"/>
              <a:t>triathlontrening</a:t>
            </a:r>
            <a:endParaRPr lang="nb-NO" dirty="0"/>
          </a:p>
        </p:txBody>
      </p:sp>
      <p:sp>
        <p:nvSpPr>
          <p:cNvPr id="3" name="Subtitle 2"/>
          <p:cNvSpPr>
            <a:spLocks noGrp="1"/>
          </p:cNvSpPr>
          <p:nvPr>
            <p:ph type="subTitle" idx="1"/>
          </p:nvPr>
        </p:nvSpPr>
        <p:spPr>
          <a:xfrm>
            <a:off x="1371600" y="4762500"/>
            <a:ext cx="6400800" cy="1752600"/>
          </a:xfrm>
        </p:spPr>
        <p:txBody>
          <a:bodyPr/>
          <a:lstStyle/>
          <a:p>
            <a:r>
              <a:rPr lang="nb-NO" dirty="0" smtClean="0"/>
              <a:t>Av Allan Hovda</a:t>
            </a:r>
            <a:endParaRPr lang="nb-NO" dirty="0"/>
          </a:p>
        </p:txBody>
      </p:sp>
      <p:pic>
        <p:nvPicPr>
          <p:cNvPr id="4" name="Picture 3" descr="Svømmestart.jpg"/>
          <p:cNvPicPr>
            <a:picLocks noChangeAspect="1"/>
          </p:cNvPicPr>
          <p:nvPr/>
        </p:nvPicPr>
        <p:blipFill>
          <a:blip r:embed="rId2"/>
          <a:stretch>
            <a:fillRect/>
          </a:stretch>
        </p:blipFill>
        <p:spPr>
          <a:xfrm>
            <a:off x="0" y="0"/>
            <a:ext cx="9144000" cy="27146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Foredragets temaer</a:t>
            </a:r>
            <a:endParaRPr lang="nb-NO" dirty="0"/>
          </a:p>
        </p:txBody>
      </p:sp>
      <p:sp>
        <p:nvSpPr>
          <p:cNvPr id="3" name="Content Placeholder 2"/>
          <p:cNvSpPr>
            <a:spLocks noGrp="1"/>
          </p:cNvSpPr>
          <p:nvPr>
            <p:ph idx="1"/>
          </p:nvPr>
        </p:nvSpPr>
        <p:spPr>
          <a:xfrm>
            <a:off x="457200" y="1417638"/>
            <a:ext cx="8229600" cy="5440362"/>
          </a:xfrm>
        </p:spPr>
        <p:txBody>
          <a:bodyPr>
            <a:normAutofit fontScale="70000" lnSpcReduction="20000"/>
          </a:bodyPr>
          <a:lstStyle/>
          <a:p>
            <a:r>
              <a:rPr lang="nb-NO" dirty="0" smtClean="0"/>
              <a:t>Om meg</a:t>
            </a:r>
          </a:p>
          <a:p>
            <a:r>
              <a:rPr lang="nb-NO" dirty="0" smtClean="0"/>
              <a:t>Forutsetningene </a:t>
            </a:r>
            <a:r>
              <a:rPr lang="nb-NO" dirty="0"/>
              <a:t>for treningsfremgang</a:t>
            </a:r>
            <a:endParaRPr lang="nb-NO" dirty="0" smtClean="0"/>
          </a:p>
          <a:p>
            <a:r>
              <a:rPr lang="nb-NO" dirty="0" smtClean="0"/>
              <a:t>Trening med puls og pulssoner</a:t>
            </a:r>
          </a:p>
          <a:p>
            <a:r>
              <a:rPr lang="nb-NO" dirty="0" smtClean="0"/>
              <a:t>Intensitetsstyring</a:t>
            </a:r>
          </a:p>
          <a:p>
            <a:r>
              <a:rPr lang="nb-NO" dirty="0" smtClean="0"/>
              <a:t>Periodisering</a:t>
            </a:r>
          </a:p>
          <a:p>
            <a:r>
              <a:rPr lang="nb-NO" dirty="0" smtClean="0"/>
              <a:t>Variasjon </a:t>
            </a:r>
            <a:r>
              <a:rPr lang="nb-NO" dirty="0"/>
              <a:t>av </a:t>
            </a:r>
            <a:r>
              <a:rPr lang="nb-NO" dirty="0" smtClean="0"/>
              <a:t>trening</a:t>
            </a:r>
          </a:p>
          <a:p>
            <a:r>
              <a:rPr lang="nb-NO" dirty="0" smtClean="0"/>
              <a:t>Vintertrening</a:t>
            </a:r>
          </a:p>
          <a:p>
            <a:r>
              <a:rPr lang="nb-NO" dirty="0" smtClean="0"/>
              <a:t>Gjennomgang </a:t>
            </a:r>
            <a:r>
              <a:rPr lang="nb-NO" dirty="0"/>
              <a:t>av min </a:t>
            </a:r>
            <a:r>
              <a:rPr lang="nb-NO" dirty="0" smtClean="0"/>
              <a:t>trening</a:t>
            </a:r>
          </a:p>
          <a:p>
            <a:r>
              <a:rPr lang="nb-NO" dirty="0"/>
              <a:t>Tilpassning av trening i </a:t>
            </a:r>
            <a:r>
              <a:rPr lang="nb-NO" dirty="0" smtClean="0"/>
              <a:t>hverdagen</a:t>
            </a:r>
          </a:p>
          <a:p>
            <a:r>
              <a:rPr lang="nb-NO" dirty="0"/>
              <a:t>Anskaffelse av</a:t>
            </a:r>
            <a:r>
              <a:rPr lang="nb-NO" dirty="0" smtClean="0"/>
              <a:t> trener</a:t>
            </a:r>
          </a:p>
          <a:p>
            <a:r>
              <a:rPr lang="nb-NO" dirty="0" smtClean="0"/>
              <a:t>Kosthold </a:t>
            </a:r>
            <a:r>
              <a:rPr lang="nb-NO" dirty="0"/>
              <a:t>i forbindelse med </a:t>
            </a:r>
            <a:r>
              <a:rPr lang="nb-NO" dirty="0" smtClean="0"/>
              <a:t>trening</a:t>
            </a:r>
          </a:p>
          <a:p>
            <a:r>
              <a:rPr lang="nb-NO" dirty="0" smtClean="0"/>
              <a:t>Restitusjon</a:t>
            </a:r>
          </a:p>
          <a:p>
            <a:r>
              <a:rPr lang="nb-NO" dirty="0" smtClean="0"/>
              <a:t>Skadeforebygging </a:t>
            </a:r>
          </a:p>
          <a:p>
            <a:r>
              <a:rPr lang="nb-NO" dirty="0" smtClean="0"/>
              <a:t>Klassiske treningsfeil</a:t>
            </a:r>
          </a:p>
          <a:p>
            <a:r>
              <a:rPr lang="nb-NO" dirty="0" smtClean="0"/>
              <a:t>Svømming</a:t>
            </a:r>
          </a:p>
          <a:p>
            <a:r>
              <a:rPr lang="nb-NO" dirty="0" smtClean="0"/>
              <a:t>Spørsmål</a:t>
            </a:r>
          </a:p>
          <a:p>
            <a:endParaRPr lang="nb-NO" dirty="0" smtClean="0"/>
          </a:p>
          <a:p>
            <a:endParaRPr lang="nb-NO"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Spørsmål til dere</a:t>
            </a:r>
            <a:endParaRPr lang="nb-NO" dirty="0"/>
          </a:p>
        </p:txBody>
      </p:sp>
      <p:sp>
        <p:nvSpPr>
          <p:cNvPr id="3" name="Content Placeholder 2"/>
          <p:cNvSpPr>
            <a:spLocks noGrp="1"/>
          </p:cNvSpPr>
          <p:nvPr>
            <p:ph idx="1"/>
          </p:nvPr>
        </p:nvSpPr>
        <p:spPr>
          <a:xfrm>
            <a:off x="457200" y="1600200"/>
            <a:ext cx="8229600" cy="5257800"/>
          </a:xfrm>
        </p:spPr>
        <p:txBody>
          <a:bodyPr>
            <a:normAutofit/>
          </a:bodyPr>
          <a:lstStyle/>
          <a:p>
            <a:r>
              <a:rPr lang="nb-NO" sz="2400" dirty="0" smtClean="0"/>
              <a:t>Hvor mange har deltatt på </a:t>
            </a:r>
            <a:r>
              <a:rPr lang="nb-NO" sz="2400" dirty="0" err="1" smtClean="0"/>
              <a:t>triathlon</a:t>
            </a:r>
            <a:r>
              <a:rPr lang="nb-NO" sz="2400" dirty="0" smtClean="0"/>
              <a:t> tidligere?</a:t>
            </a:r>
          </a:p>
          <a:p>
            <a:endParaRPr lang="nb-NO" sz="2400" dirty="0" smtClean="0"/>
          </a:p>
          <a:p>
            <a:r>
              <a:rPr lang="nb-NO" sz="2400" dirty="0" smtClean="0"/>
              <a:t>Hvor mange har planer om å delta på en </a:t>
            </a:r>
            <a:r>
              <a:rPr lang="nb-NO" sz="2400" dirty="0" err="1" smtClean="0"/>
              <a:t>triathlon</a:t>
            </a:r>
            <a:r>
              <a:rPr lang="nb-NO" sz="2400" dirty="0" smtClean="0"/>
              <a:t> i 2012?</a:t>
            </a:r>
          </a:p>
          <a:p>
            <a:endParaRPr lang="nb-NO" sz="2400" dirty="0" smtClean="0"/>
          </a:p>
          <a:p>
            <a:r>
              <a:rPr lang="nb-NO" sz="2400" dirty="0" smtClean="0"/>
              <a:t>Hvor mange har planer om å delta på en halv eller hel </a:t>
            </a:r>
            <a:r>
              <a:rPr lang="nb-NO" sz="2400" dirty="0" err="1" smtClean="0"/>
              <a:t>ironman</a:t>
            </a:r>
            <a:r>
              <a:rPr lang="nb-NO" sz="2400" dirty="0" smtClean="0"/>
              <a:t>?</a:t>
            </a:r>
          </a:p>
          <a:p>
            <a:endParaRPr lang="nb-NO" sz="2400" dirty="0" smtClean="0"/>
          </a:p>
          <a:p>
            <a:r>
              <a:rPr lang="nb-NO" sz="2400" dirty="0" smtClean="0"/>
              <a:t>Hvor mange har allerede deltatt på en halv eller hel </a:t>
            </a:r>
            <a:r>
              <a:rPr lang="nb-NO" sz="2400" dirty="0" err="1" smtClean="0"/>
              <a:t>ironman</a:t>
            </a:r>
            <a:r>
              <a:rPr lang="nb-NO" sz="2400" dirty="0" smtClean="0"/>
              <a:t>?</a:t>
            </a:r>
          </a:p>
          <a:p>
            <a:endParaRPr lang="nb-NO" sz="2400" dirty="0" smtClean="0"/>
          </a:p>
          <a:p>
            <a:endParaRPr lang="nb-NO" sz="24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meg</a:t>
            </a:r>
            <a:endParaRPr lang="nb-NO" dirty="0"/>
          </a:p>
        </p:txBody>
      </p:sp>
      <p:sp>
        <p:nvSpPr>
          <p:cNvPr id="3" name="Content Placeholder 2"/>
          <p:cNvSpPr>
            <a:spLocks noGrp="1"/>
          </p:cNvSpPr>
          <p:nvPr>
            <p:ph idx="1"/>
          </p:nvPr>
        </p:nvSpPr>
        <p:spPr>
          <a:xfrm>
            <a:off x="457200" y="1600200"/>
            <a:ext cx="5482828" cy="5039782"/>
          </a:xfrm>
        </p:spPr>
        <p:txBody>
          <a:bodyPr>
            <a:normAutofit fontScale="85000" lnSpcReduction="10000"/>
          </a:bodyPr>
          <a:lstStyle/>
          <a:p>
            <a:pPr>
              <a:buNone/>
            </a:pPr>
            <a:r>
              <a:rPr lang="nb-NO" sz="2400" dirty="0" smtClean="0"/>
              <a:t>Allan Hovda, 25 år og bosatt i Oslo med samboer Jenny og hunden </a:t>
            </a:r>
            <a:r>
              <a:rPr lang="nb-NO" sz="2400" dirty="0" err="1" smtClean="0"/>
              <a:t>Fia</a:t>
            </a:r>
            <a:r>
              <a:rPr lang="nb-NO" sz="2400" dirty="0" smtClean="0"/>
              <a:t>. Jobber på oljeplattform.</a:t>
            </a:r>
          </a:p>
          <a:p>
            <a:pPr>
              <a:buNone/>
            </a:pPr>
            <a:endParaRPr lang="nb-NO" sz="2400" dirty="0" smtClean="0"/>
          </a:p>
          <a:p>
            <a:pPr>
              <a:buNone/>
            </a:pPr>
            <a:r>
              <a:rPr lang="nb-NO" sz="2400" dirty="0" smtClean="0"/>
              <a:t>Begynte med </a:t>
            </a:r>
            <a:r>
              <a:rPr lang="nb-NO" sz="2400" dirty="0" err="1" smtClean="0"/>
              <a:t>triathlon</a:t>
            </a:r>
            <a:r>
              <a:rPr lang="nb-NO" sz="2400" dirty="0" smtClean="0"/>
              <a:t> i 2009</a:t>
            </a:r>
          </a:p>
          <a:p>
            <a:pPr>
              <a:buNone/>
            </a:pPr>
            <a:endParaRPr lang="nb-NO" sz="2400" dirty="0" smtClean="0"/>
          </a:p>
          <a:p>
            <a:pPr>
              <a:buNone/>
            </a:pPr>
            <a:r>
              <a:rPr lang="nb-NO" sz="2400" dirty="0" smtClean="0"/>
              <a:t>Første </a:t>
            </a:r>
            <a:r>
              <a:rPr lang="nb-NO" sz="2400" dirty="0" err="1" smtClean="0"/>
              <a:t>triathlon</a:t>
            </a:r>
            <a:r>
              <a:rPr lang="nb-NO" sz="2400" dirty="0" smtClean="0"/>
              <a:t> var Nordmarka </a:t>
            </a:r>
            <a:r>
              <a:rPr lang="nb-NO" sz="2400" dirty="0" err="1" smtClean="0"/>
              <a:t>jakttriathlon</a:t>
            </a:r>
            <a:endParaRPr lang="nb-NO" sz="2400" dirty="0" smtClean="0"/>
          </a:p>
          <a:p>
            <a:pPr>
              <a:buNone/>
            </a:pPr>
            <a:r>
              <a:rPr lang="nb-NO" sz="2400" dirty="0" smtClean="0"/>
              <a:t>NM Langdistanse Holmestrand – 5 t</a:t>
            </a:r>
          </a:p>
          <a:p>
            <a:pPr>
              <a:buNone/>
            </a:pPr>
            <a:r>
              <a:rPr lang="nb-NO" sz="2400" dirty="0" err="1" smtClean="0"/>
              <a:t>Norseman</a:t>
            </a:r>
            <a:r>
              <a:rPr lang="nb-NO" sz="2400" dirty="0" smtClean="0"/>
              <a:t> 2009 – 14 t</a:t>
            </a:r>
          </a:p>
          <a:p>
            <a:pPr>
              <a:buNone/>
            </a:pPr>
            <a:endParaRPr lang="nb-NO" sz="2400" dirty="0" smtClean="0"/>
          </a:p>
          <a:p>
            <a:pPr>
              <a:buNone/>
            </a:pPr>
            <a:r>
              <a:rPr lang="nb-NO" sz="2400" dirty="0" smtClean="0"/>
              <a:t>IM </a:t>
            </a:r>
            <a:r>
              <a:rPr lang="nb-NO" sz="2400" dirty="0" err="1" smtClean="0"/>
              <a:t>Switzerland</a:t>
            </a:r>
            <a:r>
              <a:rPr lang="nb-NO" sz="2400" dirty="0" smtClean="0"/>
              <a:t> 2010 – 10 t og 21 min</a:t>
            </a:r>
          </a:p>
          <a:p>
            <a:pPr>
              <a:buNone/>
            </a:pPr>
            <a:r>
              <a:rPr lang="nb-NO" sz="2400" dirty="0" smtClean="0"/>
              <a:t>IM </a:t>
            </a:r>
            <a:r>
              <a:rPr lang="nb-NO" sz="2400" dirty="0" err="1" smtClean="0"/>
              <a:t>Cozumel</a:t>
            </a:r>
            <a:r>
              <a:rPr lang="nb-NO" sz="2400" dirty="0" smtClean="0"/>
              <a:t> 2010 – 10 og 12 min</a:t>
            </a:r>
          </a:p>
          <a:p>
            <a:pPr>
              <a:buNone/>
            </a:pPr>
            <a:endParaRPr lang="nb-NO" sz="2400" dirty="0" smtClean="0"/>
          </a:p>
          <a:p>
            <a:pPr>
              <a:buNone/>
            </a:pPr>
            <a:r>
              <a:rPr lang="nb-NO" sz="2400" dirty="0" err="1" smtClean="0"/>
              <a:t>Challenge</a:t>
            </a:r>
            <a:r>
              <a:rPr lang="nb-NO" sz="2400" dirty="0" smtClean="0"/>
              <a:t> København 2011 -  8 t og 55 min</a:t>
            </a:r>
          </a:p>
          <a:p>
            <a:pPr>
              <a:buNone/>
            </a:pPr>
            <a:endParaRPr lang="nb-NO" sz="2400" dirty="0" smtClean="0"/>
          </a:p>
          <a:p>
            <a:pPr>
              <a:buNone/>
            </a:pPr>
            <a:r>
              <a:rPr lang="nb-NO" sz="2400" dirty="0" smtClean="0"/>
              <a:t>Er ingen </a:t>
            </a:r>
            <a:r>
              <a:rPr lang="nb-NO" sz="2400" dirty="0" err="1" smtClean="0"/>
              <a:t>treningekspert</a:t>
            </a:r>
            <a:r>
              <a:rPr lang="nb-NO" sz="2400" dirty="0" smtClean="0"/>
              <a:t> eller spesielt treningstalent</a:t>
            </a:r>
          </a:p>
        </p:txBody>
      </p:sp>
      <p:pic>
        <p:nvPicPr>
          <p:cNvPr id="4" name="Picture 3" descr="København løp.jpg"/>
          <p:cNvPicPr>
            <a:picLocks noChangeAspect="1"/>
          </p:cNvPicPr>
          <p:nvPr/>
        </p:nvPicPr>
        <p:blipFill>
          <a:blip r:embed="rId2"/>
          <a:stretch>
            <a:fillRect/>
          </a:stretch>
        </p:blipFill>
        <p:spPr>
          <a:xfrm>
            <a:off x="5940028" y="1600200"/>
            <a:ext cx="3203972" cy="52578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Forutsetningene for treningsfremgang</a:t>
            </a:r>
            <a:br>
              <a:rPr lang="nb-NO" dirty="0"/>
            </a:br>
            <a:endParaRPr lang="nb-NO" dirty="0"/>
          </a:p>
        </p:txBody>
      </p:sp>
      <p:sp>
        <p:nvSpPr>
          <p:cNvPr id="3" name="Content Placeholder 2"/>
          <p:cNvSpPr>
            <a:spLocks noGrp="1"/>
          </p:cNvSpPr>
          <p:nvPr>
            <p:ph idx="1"/>
          </p:nvPr>
        </p:nvSpPr>
        <p:spPr>
          <a:xfrm rot="18304199">
            <a:off x="2665318" y="2140891"/>
            <a:ext cx="2199361" cy="1383319"/>
          </a:xfrm>
        </p:spPr>
        <p:txBody>
          <a:bodyPr>
            <a:normAutofit/>
          </a:bodyPr>
          <a:lstStyle/>
          <a:p>
            <a:pPr>
              <a:buNone/>
            </a:pPr>
            <a:r>
              <a:rPr lang="nb-NO" sz="3600" dirty="0" smtClean="0"/>
              <a:t>Trening</a:t>
            </a:r>
            <a:endParaRPr lang="nb-NO" sz="3600" dirty="0"/>
          </a:p>
        </p:txBody>
      </p:sp>
      <p:sp>
        <p:nvSpPr>
          <p:cNvPr id="4" name="Isosceles Triangle 3"/>
          <p:cNvSpPr/>
          <p:nvPr/>
        </p:nvSpPr>
        <p:spPr>
          <a:xfrm>
            <a:off x="2861206" y="1982472"/>
            <a:ext cx="2937708" cy="1988935"/>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xtBox 9"/>
          <p:cNvSpPr txBox="1"/>
          <p:nvPr/>
        </p:nvSpPr>
        <p:spPr>
          <a:xfrm rot="3223990">
            <a:off x="4036243" y="2536228"/>
            <a:ext cx="2677599" cy="646331"/>
          </a:xfrm>
          <a:prstGeom prst="rect">
            <a:avLst/>
          </a:prstGeom>
          <a:noFill/>
        </p:spPr>
        <p:txBody>
          <a:bodyPr wrap="square" rtlCol="0">
            <a:spAutoFit/>
          </a:bodyPr>
          <a:lstStyle/>
          <a:p>
            <a:pPr algn="ctr"/>
            <a:r>
              <a:rPr lang="nb-NO" sz="3600" dirty="0" smtClean="0"/>
              <a:t>Restitusjon</a:t>
            </a:r>
            <a:endParaRPr lang="nb-NO" sz="3600" dirty="0"/>
          </a:p>
        </p:txBody>
      </p:sp>
      <p:sp>
        <p:nvSpPr>
          <p:cNvPr id="11" name="TextBox 10"/>
          <p:cNvSpPr txBox="1"/>
          <p:nvPr/>
        </p:nvSpPr>
        <p:spPr>
          <a:xfrm>
            <a:off x="2514276" y="3971407"/>
            <a:ext cx="3616489" cy="646331"/>
          </a:xfrm>
          <a:prstGeom prst="rect">
            <a:avLst/>
          </a:prstGeom>
          <a:noFill/>
        </p:spPr>
        <p:txBody>
          <a:bodyPr wrap="square" rtlCol="0">
            <a:spAutoFit/>
          </a:bodyPr>
          <a:lstStyle/>
          <a:p>
            <a:pPr algn="ctr"/>
            <a:r>
              <a:rPr lang="nb-NO" sz="3600" dirty="0" smtClean="0"/>
              <a:t>Kosthold</a:t>
            </a:r>
            <a:endParaRPr lang="nb-NO" sz="3600" dirty="0"/>
          </a:p>
        </p:txBody>
      </p:sp>
      <p:sp>
        <p:nvSpPr>
          <p:cNvPr id="12" name="Isosceles Triangle 11"/>
          <p:cNvSpPr/>
          <p:nvPr/>
        </p:nvSpPr>
        <p:spPr>
          <a:xfrm>
            <a:off x="3310303" y="2349662"/>
            <a:ext cx="2024436" cy="1414016"/>
          </a:xfrm>
          <a:prstGeom prst="triangl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Forutsetningene for treningsfremgang</a:t>
            </a:r>
            <a:endParaRPr lang="nb-NO" dirty="0"/>
          </a:p>
        </p:txBody>
      </p:sp>
      <p:sp>
        <p:nvSpPr>
          <p:cNvPr id="3" name="Content Placeholder 2"/>
          <p:cNvSpPr>
            <a:spLocks noGrp="1"/>
          </p:cNvSpPr>
          <p:nvPr>
            <p:ph idx="1"/>
          </p:nvPr>
        </p:nvSpPr>
        <p:spPr/>
        <p:txBody>
          <a:bodyPr>
            <a:normAutofit/>
          </a:bodyPr>
          <a:lstStyle/>
          <a:p>
            <a:r>
              <a:rPr lang="nb-NO" sz="2400" dirty="0" smtClean="0"/>
              <a:t>Treningsfremgang ligger i samspillet mellom trening, restitusjon og kosthold</a:t>
            </a:r>
            <a:endParaRPr lang="nb-NO" sz="2400" dirty="0" smtClean="0"/>
          </a:p>
          <a:p>
            <a:endParaRPr lang="nb-NO" sz="2400" dirty="0"/>
          </a:p>
          <a:p>
            <a:r>
              <a:rPr lang="nb-NO" sz="2400" dirty="0" smtClean="0"/>
              <a:t>Det er store individuelle forskjeller i hvor mye og hvilke metode av de tre faktorene som gir best resultat</a:t>
            </a:r>
          </a:p>
          <a:p>
            <a:endParaRPr lang="nb-NO" sz="2400" dirty="0" smtClean="0"/>
          </a:p>
          <a:p>
            <a:r>
              <a:rPr lang="nb-NO" sz="2400" dirty="0" smtClean="0"/>
              <a:t>Samspillet mellom trening, restitusjon og kosthold er like mye et håndverk som vitenskap</a:t>
            </a:r>
            <a:endParaRPr lang="nb-NO"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Trening med puls og pulssoner</a:t>
            </a:r>
            <a:endParaRPr lang="nb-NO" sz="4000" dirty="0"/>
          </a:p>
        </p:txBody>
      </p:sp>
      <p:sp>
        <p:nvSpPr>
          <p:cNvPr id="3" name="Content Placeholder 2"/>
          <p:cNvSpPr>
            <a:spLocks noGrp="1"/>
          </p:cNvSpPr>
          <p:nvPr>
            <p:ph idx="1"/>
          </p:nvPr>
        </p:nvSpPr>
        <p:spPr/>
        <p:txBody>
          <a:bodyPr>
            <a:normAutofit lnSpcReduction="10000"/>
          </a:bodyPr>
          <a:lstStyle/>
          <a:p>
            <a:pPr>
              <a:buNone/>
            </a:pPr>
            <a:r>
              <a:rPr lang="nb-NO" sz="2400" dirty="0" smtClean="0"/>
              <a:t>Olympiatoppen deler pulssonene inn i 5 soner der sone 1 er laveste intensitet og sone 5 er høyeste intensitet. Høy sone 3 er typisk der vi finne anaerob terskel. En </a:t>
            </a:r>
            <a:r>
              <a:rPr lang="nb-NO" sz="2400" dirty="0" err="1" smtClean="0"/>
              <a:t>langdistansetriathlet</a:t>
            </a:r>
            <a:r>
              <a:rPr lang="nb-NO" sz="2400" dirty="0" smtClean="0"/>
              <a:t> varierer i all hovedsak treningene mellom sone 1 og 3. Sonene angis nedenfor i prosent av </a:t>
            </a:r>
            <a:r>
              <a:rPr lang="nb-NO" sz="2400" dirty="0" err="1" smtClean="0"/>
              <a:t>makspuls</a:t>
            </a:r>
            <a:endParaRPr lang="nb-NO" sz="2400" dirty="0" smtClean="0"/>
          </a:p>
          <a:p>
            <a:pPr>
              <a:buNone/>
            </a:pPr>
            <a:endParaRPr lang="nb-NO" sz="2400" dirty="0" smtClean="0"/>
          </a:p>
          <a:p>
            <a:pPr>
              <a:buNone/>
            </a:pPr>
            <a:r>
              <a:rPr lang="nb-NO" sz="2400" dirty="0" smtClean="0"/>
              <a:t>Sone 1: 60 – 72 % </a:t>
            </a:r>
          </a:p>
          <a:p>
            <a:pPr>
              <a:buNone/>
            </a:pPr>
            <a:r>
              <a:rPr lang="nb-NO" sz="2400" dirty="0" smtClean="0"/>
              <a:t>Sone 2: 72 – 82 %</a:t>
            </a:r>
          </a:p>
          <a:p>
            <a:pPr>
              <a:buNone/>
            </a:pPr>
            <a:r>
              <a:rPr lang="nb-NO" sz="2400" dirty="0" smtClean="0"/>
              <a:t>Sone 3: 82 – 87 %</a:t>
            </a:r>
          </a:p>
          <a:p>
            <a:pPr>
              <a:buNone/>
            </a:pPr>
            <a:r>
              <a:rPr lang="nb-NO" sz="2400" dirty="0" smtClean="0"/>
              <a:t>Sone 4: 87 – 92 %</a:t>
            </a:r>
          </a:p>
          <a:p>
            <a:pPr>
              <a:buNone/>
            </a:pPr>
            <a:r>
              <a:rPr lang="nb-NO" sz="2400" dirty="0" smtClean="0"/>
              <a:t>Sone 5: 92 – 97 %</a:t>
            </a:r>
            <a:endParaRPr lang="nb-NO"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Trening med puls og pulssoner</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Anaerob terskel er det punktet der produksjon og forbruk av melkesyre er i balanse. Trening på eller rett under terskel gir god treningseffekt uten at du fyller musklene med melkesyre. </a:t>
            </a:r>
          </a:p>
          <a:p>
            <a:pPr>
              <a:buNone/>
            </a:pPr>
            <a:r>
              <a:rPr lang="nb-NO" sz="2400" dirty="0" smtClean="0"/>
              <a:t>Å trene med mye melkesyre går dramatisk ut over restitusjonseffekten og restitusjonstiden.</a:t>
            </a:r>
          </a:p>
          <a:p>
            <a:pPr>
              <a:buNone/>
            </a:pPr>
            <a:endParaRPr lang="nb-NO" sz="2400" dirty="0" smtClean="0"/>
          </a:p>
          <a:p>
            <a:pPr>
              <a:buNone/>
            </a:pPr>
            <a:r>
              <a:rPr lang="nb-NO" sz="2400" dirty="0" smtClean="0"/>
              <a:t>For å finne anaerob terskel er en laktattest det mest nøyaktige</a:t>
            </a:r>
          </a:p>
          <a:p>
            <a:pPr>
              <a:buNone/>
            </a:pPr>
            <a:endParaRPr lang="nb-NO" sz="2400" dirty="0" smtClean="0"/>
          </a:p>
          <a:p>
            <a:pPr>
              <a:buNone/>
            </a:pPr>
            <a:r>
              <a:rPr lang="nb-NO" sz="2400" dirty="0" smtClean="0"/>
              <a:t>Alternativt kan du ta en </a:t>
            </a:r>
            <a:r>
              <a:rPr lang="nb-NO" sz="2400" i="1" dirty="0" smtClean="0"/>
              <a:t>”CP30”</a:t>
            </a:r>
            <a:r>
              <a:rPr lang="nb-NO" sz="2400" dirty="0" smtClean="0"/>
              <a:t>-test der du løper/sykler så raskt du kan i 30 min og tar gjennomsnittspulsen de siste 20 min. Det skal da være din ca. </a:t>
            </a:r>
            <a:r>
              <a:rPr lang="en-US" sz="2400" dirty="0" err="1" smtClean="0"/>
              <a:t>terkselpuls</a:t>
            </a:r>
            <a:r>
              <a:rPr lang="nb-NO" sz="2400" dirty="0" smtClean="0"/>
              <a:t>.</a:t>
            </a:r>
            <a:endParaRPr lang="nb-NO" sz="24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Trening med puls og pulssoner</a:t>
            </a:r>
            <a:endParaRPr lang="nb-NO" sz="4000" dirty="0"/>
          </a:p>
        </p:txBody>
      </p:sp>
      <p:sp>
        <p:nvSpPr>
          <p:cNvPr id="3" name="Content Placeholder 2"/>
          <p:cNvSpPr>
            <a:spLocks noGrp="1"/>
          </p:cNvSpPr>
          <p:nvPr>
            <p:ph idx="1"/>
          </p:nvPr>
        </p:nvSpPr>
        <p:spPr>
          <a:xfrm>
            <a:off x="457199" y="1600200"/>
            <a:ext cx="4821495" cy="4525963"/>
          </a:xfrm>
        </p:spPr>
        <p:txBody>
          <a:bodyPr>
            <a:normAutofit/>
          </a:bodyPr>
          <a:lstStyle/>
          <a:p>
            <a:pPr>
              <a:buNone/>
            </a:pPr>
            <a:r>
              <a:rPr lang="nb-NO" sz="2400" dirty="0" smtClean="0"/>
              <a:t>En terskeltest foregår ved å løpe/sykle på en kjent fart/belastning. Farten/belastningen økes hvert 5 min samtidig som laktatnivået i blodet måles. Etter hvert som farten/belastningen stiger så vil laktatnivået nå et punkt der produksjonen av laktat overstiger forbruket og laktatnivået går i ”taket”.  Mer om laktattesting står </a:t>
            </a:r>
            <a:r>
              <a:rPr lang="nb-NO" sz="2400" dirty="0" smtClean="0">
                <a:hlinkClick r:id="rId2"/>
              </a:rPr>
              <a:t>her</a:t>
            </a:r>
            <a:r>
              <a:rPr lang="nb-NO" sz="2400" dirty="0" smtClean="0"/>
              <a:t>.  Min data fra testen ligger i </a:t>
            </a:r>
            <a:r>
              <a:rPr lang="nb-NO" sz="2400" dirty="0">
                <a:hlinkClick r:id="rId3" action="ppaction://hlinkfile"/>
              </a:rPr>
              <a:t>W</a:t>
            </a:r>
            <a:r>
              <a:rPr lang="nb-NO" sz="2400" dirty="0" smtClean="0">
                <a:hlinkClick r:id="rId3" action="ppaction://hlinkfile"/>
              </a:rPr>
              <a:t>ord</a:t>
            </a:r>
            <a:r>
              <a:rPr lang="nb-NO" sz="2400" dirty="0" smtClean="0"/>
              <a:t> og </a:t>
            </a:r>
            <a:r>
              <a:rPr lang="nb-NO" sz="2400" dirty="0" smtClean="0">
                <a:hlinkClick r:id="rId4" action="ppaction://hlinkfile"/>
              </a:rPr>
              <a:t>Excel</a:t>
            </a:r>
            <a:r>
              <a:rPr lang="nb-NO" sz="2400" dirty="0" smtClean="0"/>
              <a:t>.</a:t>
            </a:r>
            <a:endParaRPr lang="nb-NO" sz="2400" dirty="0"/>
          </a:p>
        </p:txBody>
      </p:sp>
      <p:pic>
        <p:nvPicPr>
          <p:cNvPr id="4" name="Picture 3" descr="Laktattest.jpg"/>
          <p:cNvPicPr>
            <a:picLocks noChangeAspect="1"/>
          </p:cNvPicPr>
          <p:nvPr/>
        </p:nvPicPr>
        <p:blipFill>
          <a:blip r:embed="rId5"/>
          <a:stretch>
            <a:fillRect/>
          </a:stretch>
        </p:blipFill>
        <p:spPr>
          <a:xfrm>
            <a:off x="5518509" y="1417638"/>
            <a:ext cx="3625491" cy="544036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Trening med puls og pulssoner</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En laktattest kan gjøres mange plasser og koster normalt 500 – 600 kr. De stedene som tar laktattest er følgende:</a:t>
            </a:r>
          </a:p>
          <a:p>
            <a:pPr>
              <a:buNone/>
            </a:pPr>
            <a:endParaRPr lang="nb-NO" sz="2400" dirty="0" smtClean="0"/>
          </a:p>
          <a:p>
            <a:r>
              <a:rPr lang="nb-NO" sz="2400" dirty="0" smtClean="0"/>
              <a:t>Olympiatoppen</a:t>
            </a:r>
          </a:p>
          <a:p>
            <a:r>
              <a:rPr lang="nb-NO" sz="2400" dirty="0" smtClean="0"/>
              <a:t>NIMI (Hjelp 24)</a:t>
            </a:r>
          </a:p>
          <a:p>
            <a:r>
              <a:rPr lang="nb-NO" sz="2400" dirty="0" smtClean="0"/>
              <a:t>Arild Tveiten</a:t>
            </a:r>
          </a:p>
          <a:p>
            <a:r>
              <a:rPr lang="nb-NO" sz="2400" dirty="0" err="1" smtClean="0"/>
              <a:t>Sense</a:t>
            </a:r>
            <a:r>
              <a:rPr lang="nb-NO" sz="2400" dirty="0" smtClean="0"/>
              <a:t> Helse (Espen Wagner i Kongsberg)</a:t>
            </a:r>
          </a:p>
          <a:p>
            <a:r>
              <a:rPr lang="nb-NO" sz="2400" dirty="0" smtClean="0"/>
              <a:t>Pluss flere steder</a:t>
            </a:r>
            <a:endParaRPr lang="nb-NO"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Intensitetsstyring</a:t>
            </a:r>
            <a:endParaRPr lang="nb-NO" sz="4000" dirty="0"/>
          </a:p>
        </p:txBody>
      </p:sp>
      <p:sp>
        <p:nvSpPr>
          <p:cNvPr id="3" name="Content Placeholder 2"/>
          <p:cNvSpPr>
            <a:spLocks noGrp="1"/>
          </p:cNvSpPr>
          <p:nvPr>
            <p:ph idx="1"/>
          </p:nvPr>
        </p:nvSpPr>
        <p:spPr>
          <a:xfrm>
            <a:off x="457200" y="1600200"/>
            <a:ext cx="8229600" cy="5257800"/>
          </a:xfrm>
        </p:spPr>
        <p:txBody>
          <a:bodyPr>
            <a:normAutofit/>
          </a:bodyPr>
          <a:lstStyle/>
          <a:p>
            <a:pPr>
              <a:buNone/>
            </a:pPr>
            <a:r>
              <a:rPr lang="nb-NO" sz="2400" dirty="0" smtClean="0"/>
              <a:t>Puls/watt/fart er kun en indikasjon på intensitet og ikke noen fasit. Vi er ute etter intensitet og bruker puls/watt/fart som hjelpemiddel. Mer om intensitetsstyring står </a:t>
            </a:r>
            <a:r>
              <a:rPr lang="nb-NO" sz="2400" dirty="0" smtClean="0">
                <a:hlinkClick r:id="rId2"/>
              </a:rPr>
              <a:t>her. </a:t>
            </a:r>
            <a:endParaRPr lang="nb-NO" sz="2400" dirty="0" smtClean="0"/>
          </a:p>
          <a:p>
            <a:pPr>
              <a:buNone/>
            </a:pPr>
            <a:endParaRPr lang="nb-NO" sz="2400" dirty="0" smtClean="0"/>
          </a:p>
          <a:p>
            <a:pPr>
              <a:buNone/>
            </a:pPr>
            <a:r>
              <a:rPr lang="nb-NO" sz="2400" dirty="0" smtClean="0"/>
              <a:t>Intensitetsstyring ved hjelp av puls enkelt, relativt rimelig og har god nøyaktighet. Ulempen er at pulsmålere bare sier hvor hardt hjertet jobber og ved en gitt intensitet kan pulsen variere opptil 5 slag etter dagsform. Dehydrering og utmattelse vil kunne gi mye større utslag. Det er også forsinkelse i pulsmålingen som vi må ta hensyn til.</a:t>
            </a:r>
          </a:p>
          <a:p>
            <a:pPr>
              <a:buNone/>
            </a:pPr>
            <a:endParaRPr lang="nb-NO" sz="2400" dirty="0"/>
          </a:p>
          <a:p>
            <a:pPr>
              <a:buNone/>
            </a:pPr>
            <a:endParaRPr lang="nb-NO"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Intensitetsstyring</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Wattmåling er nøyaktig og gir rask tilbakemelding på en endring i effekt. Ulempen er en meget høy pris.</a:t>
            </a:r>
          </a:p>
          <a:p>
            <a:pPr>
              <a:buNone/>
            </a:pPr>
            <a:endParaRPr lang="nb-NO" sz="2400" dirty="0" smtClean="0"/>
          </a:p>
          <a:p>
            <a:pPr>
              <a:buNone/>
            </a:pPr>
            <a:r>
              <a:rPr lang="nb-NO" sz="2400" dirty="0" smtClean="0"/>
              <a:t>Å løpe med fart som indikator er relativt rimelig (speedometer og </a:t>
            </a:r>
            <a:r>
              <a:rPr lang="nb-NO" sz="2400" dirty="0" err="1" smtClean="0"/>
              <a:t>løpstegmåler</a:t>
            </a:r>
            <a:r>
              <a:rPr lang="nb-NO" sz="2400" dirty="0" smtClean="0"/>
              <a:t>) og gir rask tilbakemelding. Ulempen er at den ikke tar hensyn til underlag eller bakker.</a:t>
            </a:r>
          </a:p>
          <a:p>
            <a:pPr>
              <a:buNone/>
            </a:pPr>
            <a:endParaRPr lang="nb-NO" sz="2400" dirty="0" smtClean="0"/>
          </a:p>
          <a:p>
            <a:pPr>
              <a:buNone/>
            </a:pPr>
            <a:r>
              <a:rPr lang="nb-NO" sz="2400" dirty="0" smtClean="0"/>
              <a:t>Å trene på følelsen med puls/watt/fart som hjelpemiddel blir ofte det beste og mest nøyaktige</a:t>
            </a:r>
            <a:endParaRPr lang="nb-NO"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Periodisering</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Base</a:t>
            </a:r>
            <a:r>
              <a:rPr lang="nb-NO" sz="2400" dirty="0"/>
              <a:t>, </a:t>
            </a:r>
            <a:r>
              <a:rPr lang="nb-NO" sz="2400" dirty="0" err="1"/>
              <a:t>build</a:t>
            </a:r>
            <a:r>
              <a:rPr lang="nb-NO" sz="2400" dirty="0"/>
              <a:t> og </a:t>
            </a:r>
            <a:r>
              <a:rPr lang="nb-NO" sz="2400" dirty="0" err="1"/>
              <a:t>peak</a:t>
            </a:r>
            <a:endParaRPr lang="nb-NO" sz="2400" dirty="0"/>
          </a:p>
          <a:p>
            <a:pPr>
              <a:buNone/>
            </a:pPr>
            <a:endParaRPr lang="nb-NO" sz="2400" dirty="0"/>
          </a:p>
        </p:txBody>
      </p:sp>
      <p:pic>
        <p:nvPicPr>
          <p:cNvPr id="4" name="Picture 3" descr="periodizationtraining-1.jpg"/>
          <p:cNvPicPr>
            <a:picLocks noChangeAspect="1"/>
          </p:cNvPicPr>
          <p:nvPr/>
        </p:nvPicPr>
        <p:blipFill>
          <a:blip r:embed="rId2"/>
          <a:stretch>
            <a:fillRect/>
          </a:stretch>
        </p:blipFill>
        <p:spPr>
          <a:xfrm>
            <a:off x="1540433" y="2233727"/>
            <a:ext cx="6186351" cy="459336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Periodisering</a:t>
            </a:r>
            <a:endParaRPr lang="nb-NO" sz="4000" dirty="0"/>
          </a:p>
        </p:txBody>
      </p:sp>
      <p:sp>
        <p:nvSpPr>
          <p:cNvPr id="3" name="Content Placeholder 2"/>
          <p:cNvSpPr>
            <a:spLocks noGrp="1"/>
          </p:cNvSpPr>
          <p:nvPr>
            <p:ph idx="1"/>
          </p:nvPr>
        </p:nvSpPr>
        <p:spPr/>
        <p:txBody>
          <a:bodyPr>
            <a:normAutofit lnSpcReduction="10000"/>
          </a:bodyPr>
          <a:lstStyle/>
          <a:p>
            <a:pPr>
              <a:buNone/>
            </a:pPr>
            <a:r>
              <a:rPr lang="nb-NO" sz="2400" dirty="0" smtClean="0"/>
              <a:t>Base – Bygge aerobic utholdenhet og grunnlaget for å tåle for å tåle den </a:t>
            </a:r>
            <a:r>
              <a:rPr lang="nb-NO" sz="2400" dirty="0" err="1" smtClean="0"/>
              <a:t>konkurransesimuletre</a:t>
            </a:r>
            <a:r>
              <a:rPr lang="nb-NO" sz="2400" dirty="0" smtClean="0"/>
              <a:t> </a:t>
            </a:r>
            <a:r>
              <a:rPr lang="nb-NO" sz="2400" dirty="0" err="1" smtClean="0"/>
              <a:t>buildperioden</a:t>
            </a:r>
            <a:r>
              <a:rPr lang="nb-NO" sz="2400" dirty="0" smtClean="0"/>
              <a:t>. Dette gjøres primært ved rolig langturer, styrketrening og intervaller på og under terskel</a:t>
            </a:r>
          </a:p>
          <a:p>
            <a:pPr>
              <a:buNone/>
            </a:pPr>
            <a:endParaRPr lang="nb-NO" sz="2400" dirty="0" smtClean="0"/>
          </a:p>
          <a:p>
            <a:pPr>
              <a:buNone/>
            </a:pPr>
            <a:r>
              <a:rPr lang="nb-NO" sz="2400" dirty="0" err="1" smtClean="0"/>
              <a:t>Build</a:t>
            </a:r>
            <a:r>
              <a:rPr lang="nb-NO" sz="2400" dirty="0" smtClean="0"/>
              <a:t> – Gjøre kroppen klar til konkurransene med å kjøre konkurranselignende økter </a:t>
            </a:r>
            <a:r>
              <a:rPr lang="nb-NO" sz="2400" dirty="0" err="1" smtClean="0"/>
              <a:t>dvs</a:t>
            </a:r>
            <a:r>
              <a:rPr lang="nb-NO" sz="2400" dirty="0" smtClean="0"/>
              <a:t> høyere intensitet og mindre mengde. Omgjør kroppens utholdenhet og styrke til fart. </a:t>
            </a:r>
          </a:p>
          <a:p>
            <a:pPr>
              <a:buNone/>
            </a:pPr>
            <a:endParaRPr lang="nb-NO" sz="2400" dirty="0" smtClean="0"/>
          </a:p>
          <a:p>
            <a:pPr>
              <a:buNone/>
            </a:pPr>
            <a:r>
              <a:rPr lang="nb-NO" sz="2400" dirty="0" err="1" smtClean="0"/>
              <a:t>Peak</a:t>
            </a:r>
            <a:r>
              <a:rPr lang="nb-NO" sz="2400" dirty="0" smtClean="0"/>
              <a:t> – Bygge mest mulig overskudd slik at kroppen er klar til å prestere sitt ytterste på </a:t>
            </a:r>
            <a:r>
              <a:rPr lang="nb-NO" sz="2400" dirty="0" err="1" smtClean="0"/>
              <a:t>konkurransedagen</a:t>
            </a:r>
            <a:r>
              <a:rPr lang="nb-NO" sz="2400" dirty="0" smtClean="0"/>
              <a:t>. Høy intensitet og veldig lav mengde.</a:t>
            </a:r>
          </a:p>
          <a:p>
            <a:pPr>
              <a:buNone/>
            </a:pPr>
            <a:endParaRPr lang="nb-NO"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Variasjon av trening</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Er </a:t>
            </a:r>
            <a:r>
              <a:rPr lang="nb-NO" sz="2400" dirty="0"/>
              <a:t>4 x 4 </a:t>
            </a:r>
            <a:r>
              <a:rPr lang="nb-NO" sz="2400" dirty="0" smtClean="0"/>
              <a:t>min </a:t>
            </a:r>
            <a:r>
              <a:rPr lang="nb-NO" sz="2400" dirty="0"/>
              <a:t>best</a:t>
            </a:r>
            <a:r>
              <a:rPr lang="nb-NO" sz="2400" dirty="0" smtClean="0"/>
              <a:t>?</a:t>
            </a:r>
          </a:p>
          <a:p>
            <a:pPr>
              <a:buNone/>
            </a:pPr>
            <a:endParaRPr lang="nb-NO" sz="2400" dirty="0" smtClean="0"/>
          </a:p>
          <a:p>
            <a:pPr>
              <a:buNone/>
            </a:pPr>
            <a:r>
              <a:rPr lang="nb-NO" sz="2400" dirty="0" smtClean="0"/>
              <a:t>Kroppen er svært tilpassningsdyktig og det er derfor viktig å ikke la kroppen tilpasse seg i en fast intervall/treningsøkt. Varier struktur, lengde og intensitet. Varier intervallene fra </a:t>
            </a:r>
            <a:r>
              <a:rPr lang="nb-NO" sz="2400" dirty="0" err="1" smtClean="0"/>
              <a:t>mid</a:t>
            </a:r>
            <a:r>
              <a:rPr lang="nb-NO" sz="2400" dirty="0" smtClean="0"/>
              <a:t> sone 2 til lav sone 4. Varier de ”rolig” langturene fra sone lav sone 1 til høy sone 2. Mer om variasjon og eksempler på varierte intervaller står </a:t>
            </a:r>
            <a:r>
              <a:rPr lang="nb-NO" sz="2400" dirty="0" smtClean="0">
                <a:hlinkClick r:id="rId2"/>
              </a:rPr>
              <a:t>her</a:t>
            </a:r>
            <a:r>
              <a:rPr lang="nb-NO" sz="2400" dirty="0" smtClean="0"/>
              <a:t>.</a:t>
            </a:r>
          </a:p>
          <a:p>
            <a:pPr>
              <a:buNone/>
            </a:pPr>
            <a:endParaRPr lang="nb-NO"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Vintertrening</a:t>
            </a:r>
            <a:endParaRPr lang="nb-NO" sz="4000" dirty="0"/>
          </a:p>
        </p:txBody>
      </p:sp>
      <p:sp>
        <p:nvSpPr>
          <p:cNvPr id="3" name="Content Placeholder 2"/>
          <p:cNvSpPr>
            <a:spLocks noGrp="1"/>
          </p:cNvSpPr>
          <p:nvPr>
            <p:ph idx="1"/>
          </p:nvPr>
        </p:nvSpPr>
        <p:spPr>
          <a:xfrm>
            <a:off x="457200" y="1600200"/>
            <a:ext cx="5219310" cy="4525963"/>
          </a:xfrm>
        </p:spPr>
        <p:txBody>
          <a:bodyPr>
            <a:normAutofit/>
          </a:bodyPr>
          <a:lstStyle/>
          <a:p>
            <a:r>
              <a:rPr lang="nb-NO" sz="2400" dirty="0" smtClean="0"/>
              <a:t>Ski er en utmerket erstatning for løping og sykling</a:t>
            </a:r>
          </a:p>
          <a:p>
            <a:r>
              <a:rPr lang="nb-NO" sz="2400" dirty="0" smtClean="0"/>
              <a:t>Tren alternativ og gjør aktiviteter som bedrer kjernemuskulatur og fleksibilitet</a:t>
            </a:r>
          </a:p>
          <a:p>
            <a:r>
              <a:rPr lang="nb-NO" sz="2400" dirty="0" smtClean="0"/>
              <a:t>Tren styrke for </a:t>
            </a:r>
            <a:r>
              <a:rPr lang="nb-NO" sz="2400" dirty="0" err="1" smtClean="0"/>
              <a:t>triathlonspesifike</a:t>
            </a:r>
            <a:r>
              <a:rPr lang="nb-NO" sz="2400" dirty="0" smtClean="0"/>
              <a:t> muskler (</a:t>
            </a:r>
            <a:r>
              <a:rPr lang="nb-NO" sz="2400" dirty="0" smtClean="0">
                <a:hlinkClick r:id="rId2"/>
              </a:rPr>
              <a:t>Styrkeprogram</a:t>
            </a:r>
            <a:r>
              <a:rPr lang="nb-NO" sz="2400" dirty="0" smtClean="0"/>
              <a:t>)</a:t>
            </a:r>
          </a:p>
          <a:p>
            <a:r>
              <a:rPr lang="nb-NO" sz="2400" dirty="0" smtClean="0"/>
              <a:t>Tren svømming, løping og sykling en gang i uken.</a:t>
            </a:r>
          </a:p>
          <a:p>
            <a:r>
              <a:rPr lang="nb-NO" sz="2400" dirty="0" smtClean="0"/>
              <a:t>Ikke tren hvis du er syk</a:t>
            </a:r>
          </a:p>
          <a:p>
            <a:r>
              <a:rPr lang="nb-NO" sz="2400" dirty="0" smtClean="0"/>
              <a:t>Hold treningen lystbasert</a:t>
            </a:r>
            <a:endParaRPr lang="nb-NO" sz="2400" dirty="0"/>
          </a:p>
        </p:txBody>
      </p:sp>
      <p:pic>
        <p:nvPicPr>
          <p:cNvPr id="4" name="Picture 3" descr="IMG_0302.jpg"/>
          <p:cNvPicPr>
            <a:picLocks noChangeAspect="1"/>
          </p:cNvPicPr>
          <p:nvPr/>
        </p:nvPicPr>
        <p:blipFill>
          <a:blip r:embed="rId3"/>
          <a:stretch>
            <a:fillRect/>
          </a:stretch>
        </p:blipFill>
        <p:spPr>
          <a:xfrm>
            <a:off x="6074324" y="1400798"/>
            <a:ext cx="3069676" cy="545720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err="1" smtClean="0"/>
              <a:t>Gjennongang</a:t>
            </a:r>
            <a:r>
              <a:rPr lang="nb-NO" sz="4000" dirty="0" smtClean="0"/>
              <a:t> av min trening</a:t>
            </a:r>
            <a:endParaRPr lang="nb-NO" sz="4000" dirty="0"/>
          </a:p>
        </p:txBody>
      </p:sp>
      <p:sp>
        <p:nvSpPr>
          <p:cNvPr id="3" name="Content Placeholder 2"/>
          <p:cNvSpPr>
            <a:spLocks noGrp="1"/>
          </p:cNvSpPr>
          <p:nvPr>
            <p:ph idx="1"/>
          </p:nvPr>
        </p:nvSpPr>
        <p:spPr>
          <a:xfrm>
            <a:off x="457200" y="1600200"/>
            <a:ext cx="4255374" cy="4525963"/>
          </a:xfrm>
        </p:spPr>
        <p:txBody>
          <a:bodyPr>
            <a:normAutofit lnSpcReduction="10000"/>
          </a:bodyPr>
          <a:lstStyle/>
          <a:p>
            <a:pPr>
              <a:buNone/>
            </a:pPr>
            <a:r>
              <a:rPr lang="nb-NO" sz="2400" dirty="0" smtClean="0"/>
              <a:t>I løpet av 2011 (per 8.12) har jeg trent 490 t. Det er fordelt slik:</a:t>
            </a:r>
          </a:p>
          <a:p>
            <a:r>
              <a:rPr lang="nb-NO" sz="2400" dirty="0" smtClean="0"/>
              <a:t>Sykkel – 220 t</a:t>
            </a:r>
          </a:p>
          <a:p>
            <a:r>
              <a:rPr lang="nb-NO" sz="2400" dirty="0" smtClean="0"/>
              <a:t>Løp – 131 t</a:t>
            </a:r>
          </a:p>
          <a:p>
            <a:r>
              <a:rPr lang="nb-NO" sz="2400" dirty="0" smtClean="0"/>
              <a:t>Svøm – 88 t</a:t>
            </a:r>
          </a:p>
          <a:p>
            <a:r>
              <a:rPr lang="nb-NO" sz="2400" dirty="0" smtClean="0"/>
              <a:t>Styrke – 24 t</a:t>
            </a:r>
          </a:p>
          <a:p>
            <a:r>
              <a:rPr lang="nb-NO" sz="2400" dirty="0" smtClean="0"/>
              <a:t>Konkurranse – 24 t</a:t>
            </a:r>
          </a:p>
          <a:p>
            <a:r>
              <a:rPr lang="nb-NO" sz="2400" dirty="0" smtClean="0"/>
              <a:t>Annet – 3 t</a:t>
            </a:r>
          </a:p>
          <a:p>
            <a:pPr>
              <a:buNone/>
            </a:pPr>
            <a:endParaRPr lang="nb-NO" sz="2400" dirty="0" smtClean="0"/>
          </a:p>
          <a:p>
            <a:pPr>
              <a:buNone/>
            </a:pPr>
            <a:r>
              <a:rPr lang="nb-NO" sz="2400" dirty="0" smtClean="0"/>
              <a:t>I snitt blir dette ca. 10 timer trening i uken</a:t>
            </a:r>
          </a:p>
          <a:p>
            <a:pPr>
              <a:buNone/>
            </a:pPr>
            <a:endParaRPr lang="nb-NO" sz="2400" dirty="0"/>
          </a:p>
        </p:txBody>
      </p:sp>
      <p:pic>
        <p:nvPicPr>
          <p:cNvPr id="4" name="Picture 3" descr="Screen shot 2011-12-08 at 12.56.54.png"/>
          <p:cNvPicPr>
            <a:picLocks noChangeAspect="1"/>
          </p:cNvPicPr>
          <p:nvPr/>
        </p:nvPicPr>
        <p:blipFill>
          <a:blip r:embed="rId2"/>
          <a:stretch>
            <a:fillRect/>
          </a:stretch>
        </p:blipFill>
        <p:spPr>
          <a:xfrm>
            <a:off x="4712574" y="1600200"/>
            <a:ext cx="4450823" cy="415137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Gjennomgang av min trening</a:t>
            </a:r>
            <a:endParaRPr lang="nb-NO" sz="4000" dirty="0"/>
          </a:p>
        </p:txBody>
      </p:sp>
      <p:sp>
        <p:nvSpPr>
          <p:cNvPr id="3" name="Content Placeholder 2"/>
          <p:cNvSpPr>
            <a:spLocks noGrp="1"/>
          </p:cNvSpPr>
          <p:nvPr>
            <p:ph idx="1"/>
          </p:nvPr>
        </p:nvSpPr>
        <p:spPr/>
        <p:txBody>
          <a:bodyPr>
            <a:normAutofit lnSpcReduction="10000"/>
          </a:bodyPr>
          <a:lstStyle/>
          <a:p>
            <a:pPr>
              <a:buNone/>
            </a:pPr>
            <a:r>
              <a:rPr lang="nb-NO" sz="2400" dirty="0" smtClean="0"/>
              <a:t>En typisk treningsuke nesten uavhengig av periode er følgende:</a:t>
            </a:r>
          </a:p>
          <a:p>
            <a:r>
              <a:rPr lang="nb-NO" sz="2400" dirty="0" smtClean="0"/>
              <a:t>Mandag – Svømmeøkt med fokus på teknikk/lengde</a:t>
            </a:r>
          </a:p>
          <a:p>
            <a:r>
              <a:rPr lang="nb-NO" sz="2400" dirty="0" smtClean="0"/>
              <a:t>Tirsdag – Intervalløkt på sykkel med en overgangsøkt umiddelbart etterpå</a:t>
            </a:r>
          </a:p>
          <a:p>
            <a:r>
              <a:rPr lang="nb-NO" sz="2400" dirty="0" smtClean="0"/>
              <a:t>Onsdag – Restitusjonsøkt på sykkel og en teknikkøkt i bassenget</a:t>
            </a:r>
          </a:p>
          <a:p>
            <a:r>
              <a:rPr lang="nb-NO" sz="2400" dirty="0" smtClean="0"/>
              <a:t>Torsdag – </a:t>
            </a:r>
            <a:r>
              <a:rPr lang="nb-NO" sz="2400" dirty="0" err="1" smtClean="0"/>
              <a:t>Løpsintervalløkt</a:t>
            </a:r>
            <a:r>
              <a:rPr lang="nb-NO" sz="2400" dirty="0" smtClean="0"/>
              <a:t> etterfulgt av stryketrening</a:t>
            </a:r>
          </a:p>
          <a:p>
            <a:r>
              <a:rPr lang="nb-NO" sz="2400" dirty="0" smtClean="0"/>
              <a:t>Fredag – Langtur på sykkel + overgangsløpeøkt + en eventuell svømmeøkt hvis tiden tillater</a:t>
            </a:r>
          </a:p>
          <a:p>
            <a:r>
              <a:rPr lang="nb-NO" sz="2400" dirty="0" smtClean="0"/>
              <a:t>Lørdag – Treningsfri</a:t>
            </a:r>
          </a:p>
          <a:p>
            <a:r>
              <a:rPr lang="nb-NO" sz="2400" dirty="0" smtClean="0"/>
              <a:t>Søndag – Lang løpetur og en svømmeøkt/styrketrening</a:t>
            </a:r>
            <a:endParaRPr lang="nb-NO"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Gjennomgang av min trening</a:t>
            </a:r>
            <a:endParaRPr lang="nb-NO" sz="4000" dirty="0"/>
          </a:p>
        </p:txBody>
      </p:sp>
      <p:sp>
        <p:nvSpPr>
          <p:cNvPr id="3" name="Content Placeholder 2"/>
          <p:cNvSpPr>
            <a:spLocks noGrp="1"/>
          </p:cNvSpPr>
          <p:nvPr>
            <p:ph idx="1"/>
          </p:nvPr>
        </p:nvSpPr>
        <p:spPr>
          <a:xfrm>
            <a:off x="457200" y="1417638"/>
            <a:ext cx="8229600" cy="5191745"/>
          </a:xfrm>
        </p:spPr>
        <p:txBody>
          <a:bodyPr>
            <a:normAutofit/>
          </a:bodyPr>
          <a:lstStyle/>
          <a:p>
            <a:r>
              <a:rPr lang="nb-NO" sz="2400" dirty="0" err="1" smtClean="0"/>
              <a:t>Svømmøkt</a:t>
            </a:r>
            <a:r>
              <a:rPr lang="nb-NO" sz="2400" dirty="0" smtClean="0"/>
              <a:t> – Typisk mellom 60 – 90 min med fokus på teknikk. Fokus på mengde og </a:t>
            </a:r>
            <a:r>
              <a:rPr lang="nb-NO" sz="2400" dirty="0" err="1" smtClean="0"/>
              <a:t>utesvømming</a:t>
            </a:r>
            <a:r>
              <a:rPr lang="nb-NO" sz="2400" dirty="0" smtClean="0"/>
              <a:t> når det nærmer seg sesong.</a:t>
            </a:r>
          </a:p>
          <a:p>
            <a:r>
              <a:rPr lang="nb-NO" sz="2400" dirty="0" err="1" smtClean="0"/>
              <a:t>Løpsintervall</a:t>
            </a:r>
            <a:r>
              <a:rPr lang="nb-NO" sz="2400" dirty="0" smtClean="0"/>
              <a:t> – Varighet ca. 60 min inkludert </a:t>
            </a:r>
            <a:r>
              <a:rPr lang="nb-NO" sz="2400" dirty="0" err="1" smtClean="0"/>
              <a:t>oppvamring</a:t>
            </a:r>
            <a:r>
              <a:rPr lang="nb-NO" sz="2400" dirty="0" smtClean="0"/>
              <a:t> og nedkjøring og som beskrevet i sliden ”Variasjon av trening”</a:t>
            </a:r>
          </a:p>
          <a:p>
            <a:r>
              <a:rPr lang="nb-NO" sz="2400" dirty="0" smtClean="0"/>
              <a:t>Sykkelintervall – Varighet ca.</a:t>
            </a:r>
            <a:r>
              <a:rPr lang="nb-NO" sz="2400" dirty="0" smtClean="0"/>
              <a:t> 60 - 90 min inkludert </a:t>
            </a:r>
            <a:r>
              <a:rPr lang="nb-NO" sz="2400" dirty="0" err="1" smtClean="0"/>
              <a:t>oppvamring</a:t>
            </a:r>
            <a:r>
              <a:rPr lang="nb-NO" sz="2400" dirty="0" smtClean="0"/>
              <a:t> og nedkjøring og som beskrevet i sliden ”Variasjon av trening”</a:t>
            </a:r>
          </a:p>
          <a:p>
            <a:r>
              <a:rPr lang="nb-NO" sz="2400" dirty="0" smtClean="0"/>
              <a:t>Rolig restitusjonsjogg – Varighet ca. 30 min i sone 1</a:t>
            </a:r>
          </a:p>
          <a:p>
            <a:r>
              <a:rPr lang="nb-NO" sz="2400" dirty="0" err="1" smtClean="0"/>
              <a:t>Resitusjonsøkt</a:t>
            </a:r>
            <a:r>
              <a:rPr lang="nb-NO" sz="2400" dirty="0" smtClean="0"/>
              <a:t> på sykkel – Varighet ca. </a:t>
            </a:r>
            <a:r>
              <a:rPr lang="nb-NO" sz="2400" dirty="0" smtClean="0"/>
              <a:t>60 - 30</a:t>
            </a:r>
            <a:r>
              <a:rPr lang="nb-NO" sz="2400" dirty="0" smtClean="0"/>
              <a:t> min i sone 1</a:t>
            </a:r>
          </a:p>
          <a:p>
            <a:r>
              <a:rPr lang="nb-NO" sz="2400" dirty="0" smtClean="0"/>
              <a:t>Langtur på sykkel – Varighet mellom 2,5 – 7 t i sone 1 – 2.</a:t>
            </a:r>
          </a:p>
          <a:p>
            <a:r>
              <a:rPr lang="nb-NO" sz="2400" dirty="0" smtClean="0"/>
              <a:t>Lang joggetur – Varighet 1 – 3 t i sone 1 – 2.</a:t>
            </a:r>
            <a:endParaRPr lang="nb-NO" sz="2400" dirty="0" smtClean="0"/>
          </a:p>
          <a:p>
            <a:endParaRPr lang="nb-NO"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Tilpassning av trening i hverdagen</a:t>
            </a:r>
            <a:endParaRPr lang="nb-NO" sz="4000" dirty="0"/>
          </a:p>
        </p:txBody>
      </p:sp>
      <p:sp>
        <p:nvSpPr>
          <p:cNvPr id="3" name="Content Placeholder 2"/>
          <p:cNvSpPr>
            <a:spLocks noGrp="1"/>
          </p:cNvSpPr>
          <p:nvPr>
            <p:ph idx="1"/>
          </p:nvPr>
        </p:nvSpPr>
        <p:spPr>
          <a:xfrm>
            <a:off x="457200" y="1600200"/>
            <a:ext cx="5188708" cy="4525963"/>
          </a:xfrm>
        </p:spPr>
        <p:txBody>
          <a:bodyPr>
            <a:normAutofit/>
          </a:bodyPr>
          <a:lstStyle/>
          <a:p>
            <a:r>
              <a:rPr lang="nb-NO" sz="2400" dirty="0" smtClean="0"/>
              <a:t>Kutt </a:t>
            </a:r>
            <a:r>
              <a:rPr lang="nb-NO" sz="2400" dirty="0"/>
              <a:t>ut TV-en</a:t>
            </a:r>
          </a:p>
          <a:p>
            <a:r>
              <a:rPr lang="nb-NO" sz="2400" dirty="0"/>
              <a:t>Planlegg treningene i </a:t>
            </a:r>
            <a:r>
              <a:rPr lang="nb-NO" sz="2400" dirty="0" smtClean="0"/>
              <a:t>forkant (gjerne med familie)</a:t>
            </a:r>
          </a:p>
          <a:p>
            <a:r>
              <a:rPr lang="nb-NO" sz="2400" dirty="0"/>
              <a:t>Bruk fleksitid om mulig</a:t>
            </a:r>
          </a:p>
          <a:p>
            <a:r>
              <a:rPr lang="nb-NO" sz="2400" dirty="0"/>
              <a:t>Vurder om reise til og fra jobb kan brukes til trening</a:t>
            </a:r>
          </a:p>
          <a:p>
            <a:r>
              <a:rPr lang="nb-NO" sz="2400" dirty="0"/>
              <a:t>Velg treningssenter med barnepass</a:t>
            </a:r>
          </a:p>
          <a:p>
            <a:pPr>
              <a:buNone/>
            </a:pPr>
            <a:endParaRPr lang="nb-NO" sz="2400" dirty="0"/>
          </a:p>
        </p:txBody>
      </p:sp>
      <p:pic>
        <p:nvPicPr>
          <p:cNvPr id="4" name="Picture 3" descr="Skru av TV'n.jpg"/>
          <p:cNvPicPr>
            <a:picLocks noChangeAspect="1"/>
          </p:cNvPicPr>
          <p:nvPr/>
        </p:nvPicPr>
        <p:blipFill>
          <a:blip r:embed="rId2"/>
          <a:stretch>
            <a:fillRect/>
          </a:stretch>
        </p:blipFill>
        <p:spPr>
          <a:xfrm>
            <a:off x="5409396" y="1600200"/>
            <a:ext cx="3926920" cy="52578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a:t>Anskaffelse av </a:t>
            </a:r>
            <a:r>
              <a:rPr lang="nb-NO" sz="4000" dirty="0" err="1"/>
              <a:t>coaching</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Det er bredt tilbud at </a:t>
            </a:r>
            <a:r>
              <a:rPr lang="nb-NO" sz="2400" dirty="0" err="1" smtClean="0"/>
              <a:t>triathlontrenere</a:t>
            </a:r>
            <a:r>
              <a:rPr lang="nb-NO" sz="2400" dirty="0" smtClean="0"/>
              <a:t> i utlandet som tilbyr individuelt tilpassede treningsopplegg med oppfølging. Prisen er avhengig av hvor kjent treneren er og hvor stor oppfølging som kreves. Prisen varierer fra rundt 500 kr – 6000 kr per mnd. Min trener er Steve </a:t>
            </a:r>
            <a:r>
              <a:rPr lang="nb-NO" sz="2400" dirty="0" err="1" smtClean="0"/>
              <a:t>Haywood</a:t>
            </a:r>
            <a:r>
              <a:rPr lang="nb-NO" sz="2400" dirty="0" smtClean="0"/>
              <a:t> i </a:t>
            </a:r>
            <a:r>
              <a:rPr lang="nb-NO" sz="2400" dirty="0" err="1" smtClean="0">
                <a:hlinkClick r:id="rId2"/>
              </a:rPr>
              <a:t>www.tricoach.co.uk</a:t>
            </a:r>
            <a:endParaRPr lang="nb-NO" sz="2400" dirty="0" smtClean="0"/>
          </a:p>
          <a:p>
            <a:pPr>
              <a:buNone/>
            </a:pPr>
            <a:endParaRPr lang="nb-NO" sz="2400" dirty="0" smtClean="0"/>
          </a:p>
          <a:p>
            <a:pPr>
              <a:buNone/>
            </a:pPr>
            <a:r>
              <a:rPr lang="nb-NO" sz="2400" dirty="0" smtClean="0"/>
              <a:t>I Norge utvalget betydelig mindre, med bare noen få personer som tilbyr dette. Arild Tveiten (</a:t>
            </a:r>
            <a:r>
              <a:rPr lang="nb-NO" sz="2400" dirty="0" err="1" smtClean="0"/>
              <a:t>fullbooket</a:t>
            </a:r>
            <a:r>
              <a:rPr lang="nb-NO" sz="2400" dirty="0" smtClean="0"/>
              <a:t>?), Espen Wagner (tilbyr dette fra februar), Kristin Lie, og Øyvind Johannessen.</a:t>
            </a:r>
            <a:endParaRPr lang="nb-NO"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Kosthold i forbindelse med trening</a:t>
            </a:r>
            <a:endParaRPr lang="nb-NO" sz="4000" dirty="0"/>
          </a:p>
        </p:txBody>
      </p:sp>
      <p:sp>
        <p:nvSpPr>
          <p:cNvPr id="3" name="Content Placeholder 2"/>
          <p:cNvSpPr>
            <a:spLocks noGrp="1"/>
          </p:cNvSpPr>
          <p:nvPr>
            <p:ph idx="1"/>
          </p:nvPr>
        </p:nvSpPr>
        <p:spPr>
          <a:xfrm>
            <a:off x="457200" y="1417638"/>
            <a:ext cx="8229600" cy="4525963"/>
          </a:xfrm>
        </p:spPr>
        <p:txBody>
          <a:bodyPr>
            <a:normAutofit/>
          </a:bodyPr>
          <a:lstStyle/>
          <a:p>
            <a:r>
              <a:rPr lang="nb-NO" sz="2400" dirty="0" smtClean="0"/>
              <a:t>Planlegg </a:t>
            </a:r>
            <a:r>
              <a:rPr lang="nb-NO" sz="2400" dirty="0"/>
              <a:t>kostholdet slik at du har fylle </a:t>
            </a:r>
            <a:r>
              <a:rPr lang="nb-NO" sz="2400" dirty="0" smtClean="0"/>
              <a:t>glykogenlagre </a:t>
            </a:r>
            <a:r>
              <a:rPr lang="nb-NO" sz="2400" dirty="0"/>
              <a:t>til trening </a:t>
            </a:r>
            <a:r>
              <a:rPr lang="nb-NO" sz="2400" dirty="0" err="1"/>
              <a:t>dvs</a:t>
            </a:r>
            <a:r>
              <a:rPr lang="nb-NO" sz="2400" dirty="0"/>
              <a:t> spise et lett og </a:t>
            </a:r>
            <a:r>
              <a:rPr lang="nb-NO" sz="2400" dirty="0" smtClean="0"/>
              <a:t>lettfordøyelig </a:t>
            </a:r>
            <a:r>
              <a:rPr lang="nb-NO" sz="2400" dirty="0" err="1" smtClean="0"/>
              <a:t>karbohydratrikt</a:t>
            </a:r>
            <a:r>
              <a:rPr lang="nb-NO" sz="2400" dirty="0" smtClean="0"/>
              <a:t> </a:t>
            </a:r>
            <a:r>
              <a:rPr lang="nb-NO" sz="2400" dirty="0"/>
              <a:t>måltid 3 – 1 time før trening.</a:t>
            </a:r>
            <a:endParaRPr lang="nb-NO" sz="2400" dirty="0" smtClean="0"/>
          </a:p>
          <a:p>
            <a:r>
              <a:rPr lang="nb-NO" sz="2400" dirty="0" smtClean="0"/>
              <a:t>Det er </a:t>
            </a:r>
            <a:r>
              <a:rPr lang="nb-NO" sz="2400" dirty="0"/>
              <a:t>kritisk å innta karbohydrater og proteiner rett etter trening for optimal </a:t>
            </a:r>
            <a:r>
              <a:rPr lang="nb-NO" sz="2400" dirty="0" smtClean="0"/>
              <a:t>restitusjon, eller?</a:t>
            </a:r>
          </a:p>
          <a:p>
            <a:r>
              <a:rPr lang="nb-NO" sz="2400" dirty="0"/>
              <a:t>Spis et balansert og variert kosthold som gir deg alle næringsstoffer og vitaminer du trenger.</a:t>
            </a:r>
            <a:endParaRPr lang="nb-NO" sz="2400" dirty="0" smtClean="0"/>
          </a:p>
          <a:p>
            <a:pPr>
              <a:buNone/>
            </a:pPr>
            <a:endParaRPr lang="nb-NO" sz="2400" dirty="0"/>
          </a:p>
        </p:txBody>
      </p:sp>
      <p:pic>
        <p:nvPicPr>
          <p:cNvPr id="5" name="Picture 4" descr="Egg,-kjøtt-og-fisk_vitamin-b6.jpg"/>
          <p:cNvPicPr>
            <a:picLocks noChangeAspect="1"/>
          </p:cNvPicPr>
          <p:nvPr/>
        </p:nvPicPr>
        <p:blipFill>
          <a:blip r:embed="rId2"/>
          <a:stretch>
            <a:fillRect/>
          </a:stretch>
        </p:blipFill>
        <p:spPr>
          <a:xfrm>
            <a:off x="2800893" y="4419600"/>
            <a:ext cx="3175000" cy="2438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Kosthold i forbindelse med trening</a:t>
            </a:r>
            <a:endParaRPr lang="nb-NO" sz="4000" dirty="0"/>
          </a:p>
        </p:txBody>
      </p:sp>
      <p:sp>
        <p:nvSpPr>
          <p:cNvPr id="3" name="Content Placeholder 2"/>
          <p:cNvSpPr>
            <a:spLocks noGrp="1"/>
          </p:cNvSpPr>
          <p:nvPr>
            <p:ph idx="1"/>
          </p:nvPr>
        </p:nvSpPr>
        <p:spPr/>
        <p:txBody>
          <a:bodyPr>
            <a:normAutofit/>
          </a:bodyPr>
          <a:lstStyle/>
          <a:p>
            <a:r>
              <a:rPr lang="nb-NO" sz="2400" dirty="0" smtClean="0"/>
              <a:t>Væske og saltbalanse</a:t>
            </a:r>
          </a:p>
          <a:p>
            <a:r>
              <a:rPr lang="nb-NO" sz="2400" dirty="0" smtClean="0"/>
              <a:t>For </a:t>
            </a:r>
            <a:r>
              <a:rPr lang="nb-NO" sz="2400" dirty="0"/>
              <a:t>å sjekke væskebalanse så kan veie deg før og etter </a:t>
            </a:r>
            <a:r>
              <a:rPr lang="nb-NO" sz="2400" dirty="0" smtClean="0"/>
              <a:t>trening</a:t>
            </a:r>
          </a:p>
          <a:p>
            <a:r>
              <a:rPr lang="nb-NO" sz="2400" dirty="0" smtClean="0"/>
              <a:t>Gode ernæringsmessige tips for personer som trener mye ligger på </a:t>
            </a:r>
            <a:r>
              <a:rPr lang="nb-NO" sz="2400" dirty="0"/>
              <a:t>H</a:t>
            </a:r>
            <a:r>
              <a:rPr lang="nb-NO" sz="2400" dirty="0" smtClean="0"/>
              <a:t>elsedirektoratets sider </a:t>
            </a:r>
            <a:r>
              <a:rPr lang="nb-NO" sz="2400" dirty="0" smtClean="0">
                <a:hlinkClick r:id="rId2"/>
              </a:rPr>
              <a:t>her</a:t>
            </a:r>
            <a:r>
              <a:rPr lang="nb-NO" sz="2400" dirty="0" smtClean="0"/>
              <a:t>. </a:t>
            </a:r>
          </a:p>
          <a:p>
            <a:pPr>
              <a:buNone/>
            </a:pPr>
            <a:endParaRPr lang="nb-NO" sz="2400" dirty="0"/>
          </a:p>
        </p:txBody>
      </p:sp>
      <p:pic>
        <p:nvPicPr>
          <p:cNvPr id="5" name="Picture 4" descr="Sunn mat.jpg"/>
          <p:cNvPicPr>
            <a:picLocks noChangeAspect="1"/>
          </p:cNvPicPr>
          <p:nvPr/>
        </p:nvPicPr>
        <p:blipFill>
          <a:blip r:embed="rId3"/>
          <a:stretch>
            <a:fillRect/>
          </a:stretch>
        </p:blipFill>
        <p:spPr>
          <a:xfrm>
            <a:off x="1841500" y="3683000"/>
            <a:ext cx="5461000" cy="3175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Restitusjon</a:t>
            </a:r>
            <a:endParaRPr lang="nb-NO" sz="4000" dirty="0"/>
          </a:p>
        </p:txBody>
      </p:sp>
      <p:sp>
        <p:nvSpPr>
          <p:cNvPr id="3" name="Content Placeholder 2"/>
          <p:cNvSpPr>
            <a:spLocks noGrp="1"/>
          </p:cNvSpPr>
          <p:nvPr>
            <p:ph idx="1"/>
          </p:nvPr>
        </p:nvSpPr>
        <p:spPr/>
        <p:txBody>
          <a:bodyPr>
            <a:normAutofit/>
          </a:bodyPr>
          <a:lstStyle/>
          <a:p>
            <a:r>
              <a:rPr lang="nb-NO" sz="2400" dirty="0" smtClean="0"/>
              <a:t>Undervurderer </a:t>
            </a:r>
            <a:r>
              <a:rPr lang="nb-NO" sz="2400" dirty="0"/>
              <a:t>effekten av restitusjon</a:t>
            </a:r>
          </a:p>
          <a:p>
            <a:r>
              <a:rPr lang="nb-NO" sz="2400" dirty="0"/>
              <a:t>Minimum en fridag i uken.</a:t>
            </a:r>
          </a:p>
          <a:p>
            <a:r>
              <a:rPr lang="nb-NO" sz="2400" dirty="0"/>
              <a:t>En restitusjonsuke per mnd</a:t>
            </a:r>
          </a:p>
          <a:p>
            <a:r>
              <a:rPr lang="nb-NO" sz="2400" dirty="0"/>
              <a:t>En treningsfri mnd per år</a:t>
            </a:r>
          </a:p>
          <a:p>
            <a:r>
              <a:rPr lang="nb-NO" sz="2400" dirty="0"/>
              <a:t>Heller søvn enn trening</a:t>
            </a:r>
          </a:p>
          <a:p>
            <a:r>
              <a:rPr lang="nb-NO" sz="2400" u="sng" dirty="0"/>
              <a:t>Aktiv</a:t>
            </a:r>
            <a:r>
              <a:rPr lang="nb-NO" sz="2400" dirty="0"/>
              <a:t> restitusjon</a:t>
            </a:r>
          </a:p>
          <a:p>
            <a:pPr>
              <a:buNone/>
            </a:pPr>
            <a:endParaRPr lang="nb-NO" sz="2400" dirty="0"/>
          </a:p>
        </p:txBody>
      </p:sp>
      <p:pic>
        <p:nvPicPr>
          <p:cNvPr id="4" name="Picture 3" descr="Restitusjon.jpg"/>
          <p:cNvPicPr>
            <a:picLocks noChangeAspect="1"/>
          </p:cNvPicPr>
          <p:nvPr/>
        </p:nvPicPr>
        <p:blipFill>
          <a:blip r:embed="rId2"/>
          <a:stretch>
            <a:fillRect/>
          </a:stretch>
        </p:blipFill>
        <p:spPr>
          <a:xfrm>
            <a:off x="4291000" y="3824875"/>
            <a:ext cx="4853000" cy="303312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Skadeforebygging</a:t>
            </a:r>
            <a:endParaRPr lang="nb-NO" sz="4000" dirty="0"/>
          </a:p>
        </p:txBody>
      </p:sp>
      <p:sp>
        <p:nvSpPr>
          <p:cNvPr id="3" name="Content Placeholder 2"/>
          <p:cNvSpPr>
            <a:spLocks noGrp="1"/>
          </p:cNvSpPr>
          <p:nvPr>
            <p:ph idx="1"/>
          </p:nvPr>
        </p:nvSpPr>
        <p:spPr/>
        <p:txBody>
          <a:bodyPr>
            <a:normAutofit/>
          </a:bodyPr>
          <a:lstStyle/>
          <a:p>
            <a:r>
              <a:rPr lang="nb-NO" sz="2400" dirty="0" smtClean="0"/>
              <a:t>For </a:t>
            </a:r>
            <a:r>
              <a:rPr lang="nb-NO" sz="2400" dirty="0"/>
              <a:t>å unngå skader må du være sterk nok og fleksibel nok.</a:t>
            </a:r>
          </a:p>
          <a:p>
            <a:r>
              <a:rPr lang="nb-NO" sz="2400" dirty="0"/>
              <a:t>En eventuell økning i treningsvolum bør foregå sakte</a:t>
            </a:r>
          </a:p>
          <a:p>
            <a:r>
              <a:rPr lang="nb-NO" sz="2400" dirty="0"/>
              <a:t>Være veldig obs på nye smerter og om de er ufarlige (muskelømhet/støl) eller potensielle slitasjeskader/akutte skader. Er du i tvil om du skal trene eller fortsette treningen så la vær</a:t>
            </a:r>
            <a:r>
              <a:rPr lang="nb-NO" sz="2400" dirty="0" smtClean="0"/>
              <a:t>.</a:t>
            </a:r>
          </a:p>
          <a:p>
            <a:r>
              <a:rPr lang="nb-NO" sz="2400" dirty="0"/>
              <a:t>Ta kontakt med fysioterapeut e.l. med kompetanse på idretts </a:t>
            </a:r>
            <a:r>
              <a:rPr lang="nb-NO" sz="2400" dirty="0" err="1"/>
              <a:t>realeterte</a:t>
            </a:r>
            <a:r>
              <a:rPr lang="nb-NO" sz="2400" dirty="0"/>
              <a:t> </a:t>
            </a:r>
          </a:p>
          <a:p>
            <a:pPr>
              <a:buNone/>
            </a:pPr>
            <a:endParaRPr lang="nb-NO"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Typisk treningsfeil</a:t>
            </a:r>
            <a:endParaRPr lang="nb-NO" sz="4000" dirty="0"/>
          </a:p>
        </p:txBody>
      </p:sp>
      <p:sp>
        <p:nvSpPr>
          <p:cNvPr id="3" name="Content Placeholder 2"/>
          <p:cNvSpPr>
            <a:spLocks noGrp="1"/>
          </p:cNvSpPr>
          <p:nvPr>
            <p:ph idx="1"/>
          </p:nvPr>
        </p:nvSpPr>
        <p:spPr/>
        <p:txBody>
          <a:bodyPr>
            <a:normAutofit/>
          </a:bodyPr>
          <a:lstStyle/>
          <a:p>
            <a:r>
              <a:rPr lang="nb-NO" sz="2400" dirty="0" smtClean="0"/>
              <a:t>Prøver å være verdens beste mor/far, kjæreste, venn og arbeidstaker i tillegg til å få gode treningsmessige resultater</a:t>
            </a:r>
          </a:p>
          <a:p>
            <a:r>
              <a:rPr lang="nb-NO" sz="2400" dirty="0" smtClean="0"/>
              <a:t>Trene </a:t>
            </a:r>
            <a:r>
              <a:rPr lang="nb-NO" sz="2400" dirty="0"/>
              <a:t>for mye i forhold til restitusjon</a:t>
            </a:r>
          </a:p>
          <a:p>
            <a:r>
              <a:rPr lang="nb-NO" sz="2400" dirty="0"/>
              <a:t>Trene for ensidig både på intervaller og generelt treningsoppsett</a:t>
            </a:r>
            <a:endParaRPr lang="nb-NO" sz="2400" dirty="0" smtClean="0"/>
          </a:p>
          <a:p>
            <a:r>
              <a:rPr lang="nb-NO" sz="2400" dirty="0" smtClean="0"/>
              <a:t>Lar konkurranseinstinktet ta overhånd, på trening.</a:t>
            </a:r>
          </a:p>
          <a:p>
            <a:r>
              <a:rPr lang="nb-NO" sz="2400" dirty="0"/>
              <a:t>Overser potensielle slitasjeskader</a:t>
            </a:r>
          </a:p>
          <a:p>
            <a:r>
              <a:rPr lang="nb-NO" sz="2400" dirty="0"/>
              <a:t>For hurtig økning av mengde</a:t>
            </a:r>
          </a:p>
          <a:p>
            <a:r>
              <a:rPr lang="nb-NO" sz="2400" dirty="0"/>
              <a:t>Trener uten mål og mening</a:t>
            </a:r>
          </a:p>
          <a:p>
            <a:pPr>
              <a:buNone/>
            </a:pPr>
            <a:endParaRPr lang="nb-NO"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Svømming</a:t>
            </a:r>
            <a:endParaRPr lang="nb-NO" sz="4000" dirty="0"/>
          </a:p>
        </p:txBody>
      </p:sp>
      <p:sp>
        <p:nvSpPr>
          <p:cNvPr id="3" name="Content Placeholder 2"/>
          <p:cNvSpPr>
            <a:spLocks noGrp="1"/>
          </p:cNvSpPr>
          <p:nvPr>
            <p:ph idx="1"/>
          </p:nvPr>
        </p:nvSpPr>
        <p:spPr/>
        <p:txBody>
          <a:bodyPr>
            <a:normAutofit/>
          </a:bodyPr>
          <a:lstStyle/>
          <a:p>
            <a:r>
              <a:rPr lang="nb-NO" sz="2400" dirty="0" err="1" smtClean="0"/>
              <a:t>Praktice</a:t>
            </a:r>
            <a:r>
              <a:rPr lang="nb-NO" sz="2400" dirty="0" smtClean="0"/>
              <a:t> </a:t>
            </a:r>
            <a:r>
              <a:rPr lang="nb-NO" sz="2400" dirty="0" err="1"/>
              <a:t>don’t</a:t>
            </a:r>
            <a:r>
              <a:rPr lang="nb-NO" sz="2400" dirty="0"/>
              <a:t> make </a:t>
            </a:r>
            <a:r>
              <a:rPr lang="nb-NO" sz="2400" dirty="0" err="1"/>
              <a:t>perfect</a:t>
            </a:r>
            <a:r>
              <a:rPr lang="nb-NO" sz="2400" dirty="0"/>
              <a:t>, it makes permanent</a:t>
            </a:r>
          </a:p>
          <a:p>
            <a:r>
              <a:rPr lang="nb-NO" sz="2400" dirty="0"/>
              <a:t>Basisteknikk er det aller </a:t>
            </a:r>
            <a:r>
              <a:rPr lang="nb-NO" sz="2400" dirty="0" smtClean="0"/>
              <a:t>viktigste. Link til øvelser for basisteknikk er </a:t>
            </a:r>
            <a:r>
              <a:rPr lang="nb-NO" sz="2400" dirty="0" smtClean="0">
                <a:hlinkClick r:id="rId2"/>
              </a:rPr>
              <a:t>her</a:t>
            </a:r>
            <a:r>
              <a:rPr lang="nb-NO" sz="2400" dirty="0" smtClean="0"/>
              <a:t>. </a:t>
            </a:r>
          </a:p>
          <a:p>
            <a:pPr>
              <a:buNone/>
            </a:pPr>
            <a:endParaRPr lang="nb-NO" sz="2400" dirty="0"/>
          </a:p>
        </p:txBody>
      </p:sp>
      <p:pic>
        <p:nvPicPr>
          <p:cNvPr id="5" name="Picture 4" descr="Svømmestart 2.jpg"/>
          <p:cNvPicPr>
            <a:picLocks noChangeAspect="1"/>
          </p:cNvPicPr>
          <p:nvPr/>
        </p:nvPicPr>
        <p:blipFill>
          <a:blip r:embed="rId3"/>
          <a:stretch>
            <a:fillRect/>
          </a:stretch>
        </p:blipFill>
        <p:spPr>
          <a:xfrm>
            <a:off x="1695699" y="2892479"/>
            <a:ext cx="5832180" cy="389115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Svømming</a:t>
            </a:r>
            <a:endParaRPr lang="nb-NO" sz="4000" dirty="0"/>
          </a:p>
        </p:txBody>
      </p:sp>
      <p:sp>
        <p:nvSpPr>
          <p:cNvPr id="3" name="Content Placeholder 2"/>
          <p:cNvSpPr>
            <a:spLocks noGrp="1"/>
          </p:cNvSpPr>
          <p:nvPr>
            <p:ph idx="1"/>
          </p:nvPr>
        </p:nvSpPr>
        <p:spPr/>
        <p:txBody>
          <a:bodyPr>
            <a:normAutofit/>
          </a:bodyPr>
          <a:lstStyle/>
          <a:p>
            <a:r>
              <a:rPr lang="nb-NO" sz="2400" dirty="0" smtClean="0"/>
              <a:t>Svømmekurs </a:t>
            </a:r>
            <a:r>
              <a:rPr lang="nb-NO" sz="2400" dirty="0"/>
              <a:t>– Øyvind Johannessen og Tom </a:t>
            </a:r>
            <a:r>
              <a:rPr lang="nb-NO" sz="2400" dirty="0" err="1"/>
              <a:t>Remman</a:t>
            </a:r>
            <a:endParaRPr lang="nb-NO" sz="2400" dirty="0" smtClean="0"/>
          </a:p>
          <a:p>
            <a:r>
              <a:rPr lang="nb-NO" sz="2400" dirty="0" smtClean="0"/>
              <a:t>Individuell svømmehjelp </a:t>
            </a:r>
            <a:r>
              <a:rPr lang="nb-NO" sz="2400" dirty="0"/>
              <a:t>– Øyvind </a:t>
            </a:r>
            <a:r>
              <a:rPr lang="nb-NO" sz="2400" dirty="0" smtClean="0"/>
              <a:t>Johannessen, </a:t>
            </a:r>
            <a:r>
              <a:rPr lang="nb-NO" sz="2400" dirty="0" err="1">
                <a:hlinkClick r:id="rId2"/>
              </a:rPr>
              <a:t>Triathloner</a:t>
            </a:r>
            <a:endParaRPr lang="nb-NO" sz="2400" dirty="0"/>
          </a:p>
          <a:p>
            <a:r>
              <a:rPr lang="nb-NO" sz="2400" dirty="0"/>
              <a:t>Når det nærmer seg sommer og konkurranse så er det viktig å få inn mengde og svømming utendørs med </a:t>
            </a:r>
            <a:r>
              <a:rPr lang="nb-NO" sz="2400" dirty="0" err="1"/>
              <a:t>drafting</a:t>
            </a:r>
            <a:r>
              <a:rPr lang="nb-NO" sz="2400" dirty="0"/>
              <a:t>, sikting og svømming i </a:t>
            </a:r>
            <a:r>
              <a:rPr lang="nb-NO" sz="2400" dirty="0" smtClean="0"/>
              <a:t>bølger. Se video av svømmestart </a:t>
            </a:r>
            <a:r>
              <a:rPr lang="nb-NO" sz="2400" dirty="0" smtClean="0">
                <a:hlinkClick r:id="rId3"/>
              </a:rPr>
              <a:t>her</a:t>
            </a:r>
            <a:r>
              <a:rPr lang="nb-NO" sz="2400" dirty="0" smtClean="0"/>
              <a:t>. </a:t>
            </a:r>
          </a:p>
          <a:p>
            <a:pPr>
              <a:buNone/>
            </a:pPr>
            <a:endParaRPr lang="nb-NO" sz="2400" dirty="0"/>
          </a:p>
        </p:txBody>
      </p:sp>
      <p:pic>
        <p:nvPicPr>
          <p:cNvPr id="4" name="Picture 3" descr="Svømming undervannsphoto.jpg"/>
          <p:cNvPicPr>
            <a:picLocks noChangeAspect="1"/>
          </p:cNvPicPr>
          <p:nvPr/>
        </p:nvPicPr>
        <p:blipFill>
          <a:blip r:embed="rId4"/>
          <a:stretch>
            <a:fillRect/>
          </a:stretch>
        </p:blipFill>
        <p:spPr>
          <a:xfrm>
            <a:off x="1744264" y="3834462"/>
            <a:ext cx="5375178" cy="302353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Svømming</a:t>
            </a:r>
            <a:endParaRPr lang="nb-NO" sz="4000" dirty="0"/>
          </a:p>
        </p:txBody>
      </p:sp>
      <p:sp>
        <p:nvSpPr>
          <p:cNvPr id="3" name="Content Placeholder 2"/>
          <p:cNvSpPr>
            <a:spLocks noGrp="1"/>
          </p:cNvSpPr>
          <p:nvPr>
            <p:ph idx="1"/>
          </p:nvPr>
        </p:nvSpPr>
        <p:spPr/>
        <p:txBody>
          <a:bodyPr>
            <a:normAutofit/>
          </a:bodyPr>
          <a:lstStyle/>
          <a:p>
            <a:pPr>
              <a:buNone/>
            </a:pPr>
            <a:r>
              <a:rPr lang="nb-NO" sz="2400" dirty="0" smtClean="0"/>
              <a:t>Svømmeutstyr/teknikkhjelpemidler som svømmeføtter, snorkel, </a:t>
            </a:r>
            <a:r>
              <a:rPr lang="nb-NO" sz="2400" dirty="0" err="1" smtClean="0"/>
              <a:t>paddles</a:t>
            </a:r>
            <a:r>
              <a:rPr lang="nb-NO" sz="2400" dirty="0" smtClean="0"/>
              <a:t> og </a:t>
            </a:r>
            <a:r>
              <a:rPr lang="nb-NO" sz="2400" dirty="0" err="1" smtClean="0"/>
              <a:t>pullbouy</a:t>
            </a:r>
            <a:r>
              <a:rPr lang="nb-NO" sz="2400" dirty="0" smtClean="0"/>
              <a:t>.</a:t>
            </a:r>
          </a:p>
          <a:p>
            <a:pPr>
              <a:buNone/>
            </a:pPr>
            <a:endParaRPr lang="nb-NO" sz="2400" dirty="0"/>
          </a:p>
          <a:p>
            <a:pPr>
              <a:buNone/>
            </a:pPr>
            <a:endParaRPr lang="nb-NO" sz="2400" dirty="0"/>
          </a:p>
        </p:txBody>
      </p:sp>
      <p:pic>
        <p:nvPicPr>
          <p:cNvPr id="5" name="Picture 4" descr="Svømmestart 3.jpg"/>
          <p:cNvPicPr>
            <a:picLocks noChangeAspect="1"/>
          </p:cNvPicPr>
          <p:nvPr/>
        </p:nvPicPr>
        <p:blipFill>
          <a:blip r:embed="rId2"/>
          <a:stretch>
            <a:fillRect/>
          </a:stretch>
        </p:blipFill>
        <p:spPr>
          <a:xfrm>
            <a:off x="1468853" y="2499037"/>
            <a:ext cx="6533341" cy="4358963"/>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000" dirty="0" smtClean="0"/>
              <a:t>Spørsmål?</a:t>
            </a:r>
            <a:endParaRPr lang="nb-NO" sz="4000" dirty="0"/>
          </a:p>
        </p:txBody>
      </p:sp>
      <p:sp>
        <p:nvSpPr>
          <p:cNvPr id="3" name="Content Placeholder 2"/>
          <p:cNvSpPr>
            <a:spLocks noGrp="1"/>
          </p:cNvSpPr>
          <p:nvPr>
            <p:ph idx="1"/>
          </p:nvPr>
        </p:nvSpPr>
        <p:spPr/>
        <p:txBody>
          <a:bodyPr>
            <a:normAutofit/>
          </a:bodyPr>
          <a:lstStyle/>
          <a:p>
            <a:pPr>
              <a:buNone/>
            </a:pPr>
            <a:endParaRPr lang="nb-NO"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1364</TotalTime>
  <Words>1655</Words>
  <Application>Microsoft Macintosh PowerPoint</Application>
  <PresentationFormat>On-screen Show (4:3)</PresentationFormat>
  <Paragraphs>181</Paragraphs>
  <Slides>30</Slides>
  <Notes>0</Notes>
  <HiddenSlides>0</HiddenSlides>
  <MMClips>0</MMClips>
  <ScaleCrop>false</ScaleCrop>
  <HeadingPairs>
    <vt:vector size="4" baseType="variant">
      <vt:variant>
        <vt:lpstr>Design Template</vt:lpstr>
      </vt:variant>
      <vt:variant>
        <vt:i4>1</vt:i4>
      </vt:variant>
      <vt:variant>
        <vt:lpstr>Slide Titles</vt:lpstr>
      </vt:variant>
      <vt:variant>
        <vt:i4>30</vt:i4>
      </vt:variant>
    </vt:vector>
  </HeadingPairs>
  <TitlesOfParts>
    <vt:vector size="31" baseType="lpstr">
      <vt:lpstr>Office Theme</vt:lpstr>
      <vt:lpstr>Foredrag om triathlontrening</vt:lpstr>
      <vt:lpstr>Foredragets temaer</vt:lpstr>
      <vt:lpstr>Spørsmål til dere</vt:lpstr>
      <vt:lpstr>Om meg</vt:lpstr>
      <vt:lpstr>Forutsetningene for treningsfremgang </vt:lpstr>
      <vt:lpstr>Forutsetningene for treningsfremgang</vt:lpstr>
      <vt:lpstr>Trening med puls og pulssoner</vt:lpstr>
      <vt:lpstr>Trening med puls og pulssoner</vt:lpstr>
      <vt:lpstr>Trening med puls og pulssoner</vt:lpstr>
      <vt:lpstr>Trening med puls og pulssoner</vt:lpstr>
      <vt:lpstr>Intensitetsstyring</vt:lpstr>
      <vt:lpstr>Intensitetsstyring</vt:lpstr>
      <vt:lpstr>Periodisering</vt:lpstr>
      <vt:lpstr>Periodisering</vt:lpstr>
      <vt:lpstr>Variasjon av trening</vt:lpstr>
      <vt:lpstr>Vintertrening</vt:lpstr>
      <vt:lpstr>Gjennongang av min trening</vt:lpstr>
      <vt:lpstr>Gjennomgang av min trening</vt:lpstr>
      <vt:lpstr>Gjennomgang av min trening</vt:lpstr>
      <vt:lpstr>Tilpassning av trening i hverdagen</vt:lpstr>
      <vt:lpstr>Anskaffelse av coaching</vt:lpstr>
      <vt:lpstr>Kosthold i forbindelse med trening</vt:lpstr>
      <vt:lpstr>Kosthold i forbindelse med trening</vt:lpstr>
      <vt:lpstr>Restitusjon</vt:lpstr>
      <vt:lpstr>Skadeforebygging</vt:lpstr>
      <vt:lpstr>Typisk treningsfeil</vt:lpstr>
      <vt:lpstr>Svømming</vt:lpstr>
      <vt:lpstr>Svømming</vt:lpstr>
      <vt:lpstr>Svømming</vt:lpstr>
      <vt:lpstr>Spørsmål?</vt:lpstr>
    </vt:vector>
  </TitlesOfParts>
  <Company>Statoil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Foredrag om triathlontrening</dc:title>
  <dc:creator>Allan Hovda</dc:creator>
  <cp:lastModifiedBy>Allan Hovda</cp:lastModifiedBy>
  <cp:revision>9</cp:revision>
  <dcterms:created xsi:type="dcterms:W3CDTF">2011-12-07T19:16:02Z</dcterms:created>
  <dcterms:modified xsi:type="dcterms:W3CDTF">2011-12-08T18:00:57Z</dcterms:modified>
</cp:coreProperties>
</file>